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26"/>
  </p:notesMasterIdLst>
  <p:handoutMasterIdLst>
    <p:handoutMasterId r:id="rId27"/>
  </p:handoutMasterIdLst>
  <p:sldIdLst>
    <p:sldId id="256" r:id="rId6"/>
    <p:sldId id="277" r:id="rId7"/>
    <p:sldId id="278" r:id="rId8"/>
    <p:sldId id="279" r:id="rId9"/>
    <p:sldId id="280" r:id="rId10"/>
    <p:sldId id="281" r:id="rId11"/>
    <p:sldId id="282" r:id="rId12"/>
    <p:sldId id="310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6" r:id="rId21"/>
    <p:sldId id="307" r:id="rId22"/>
    <p:sldId id="304" r:id="rId23"/>
    <p:sldId id="308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3BB0E-DFE8-6664-B7D0-08EB0AC71F14}" name="Rae Benedetto" initials="RB" userId="S::rbenedetto@Palladianpartners.com::de304df9-ee03-456d-ae03-60c4f8c79a88" providerId="AD"/>
  <p188:author id="{5F5AF05E-A78D-DED9-FAA4-1DD1E8DD7E65}" name="Clark, Alexis (NIH/NICHD) [E]" initials="AC" userId="S::clarkah@nih.gov::6eacddd1-82e4-4543-88c0-ce8d5c64db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lina Stephen" initials="MS" lastIdx="57" clrIdx="0">
    <p:extLst>
      <p:ext uri="{19B8F6BF-5375-455C-9EA6-DF929625EA0E}">
        <p15:presenceInfo xmlns:p15="http://schemas.microsoft.com/office/powerpoint/2012/main" userId="S-1-5-21-1417001333-1383384898-725345543-72308" providerId="AD"/>
      </p:ext>
    </p:extLst>
  </p:cmAuthor>
  <p:cmAuthor id="2" name="Stile, Christina (NIH/NICHD) [E]" initials="SC([" lastIdx="21" clrIdx="1">
    <p:extLst>
      <p:ext uri="{19B8F6BF-5375-455C-9EA6-DF929625EA0E}">
        <p15:presenceInfo xmlns:p15="http://schemas.microsoft.com/office/powerpoint/2012/main" userId="S::stilec@nih.gov::b015f5a1-da6b-495e-b2cf-725a58e04869" providerId="AD"/>
      </p:ext>
    </p:extLst>
  </p:cmAuthor>
  <p:cmAuthor id="3" name="Adam Goldfine" initials="AG" lastIdx="15" clrIdx="2">
    <p:extLst>
      <p:ext uri="{19B8F6BF-5375-455C-9EA6-DF929625EA0E}">
        <p15:presenceInfo xmlns:p15="http://schemas.microsoft.com/office/powerpoint/2012/main" userId="S::agoldfine@palladianpartners.com::80fda019-7bcc-41ba-b7f8-fe584dfb1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8E6C00"/>
    <a:srgbClr val="2E74B4"/>
    <a:srgbClr val="317ABD"/>
    <a:srgbClr val="538034"/>
    <a:srgbClr val="926F00"/>
    <a:srgbClr val="717171"/>
    <a:srgbClr val="B85410"/>
    <a:srgbClr val="BE510E"/>
    <a:srgbClr val="307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7" autoAdjust="0"/>
    <p:restoredTop sz="86369" autoAdjust="0"/>
  </p:normalViewPr>
  <p:slideViewPr>
    <p:cSldViewPr snapToGrid="0" snapToObjects="1">
      <p:cViewPr varScale="1">
        <p:scale>
          <a:sx n="107" d="100"/>
          <a:sy n="107" d="100"/>
        </p:scale>
        <p:origin x="76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24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46204173457909"/>
          <c:y val="8.0681720570052712E-2"/>
          <c:w val="0.54458223334328104"/>
          <c:h val="0.91931827942994726"/>
        </c:manualLayout>
      </c:layout>
      <c:pie3DChart>
        <c:varyColors val="1"/>
        <c:ser>
          <c:idx val="0"/>
          <c:order val="0"/>
          <c:tx>
            <c:strRef>
              <c:f>'FY2024'!$E$2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D96-4A3A-A94B-6C8DFB50A5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D96-4A3A-A94B-6C8DFB50A5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D96-4A3A-A94B-6C8DFB50A5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D96-4A3A-A94B-6C8DFB50A5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D96-4A3A-A94B-6C8DFB50A5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D96-4A3A-A94B-6C8DFB50A5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D96-4A3A-A94B-6C8DFB50A59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0D96-4A3A-A94B-6C8DFB50A59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0D96-4A3A-A94B-6C8DFB50A59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0D96-4A3A-A94B-6C8DFB50A595}"/>
              </c:ext>
            </c:extLst>
          </c:dPt>
          <c:dLbls>
            <c:dLbl>
              <c:idx val="0"/>
              <c:layout>
                <c:manualLayout>
                  <c:x val="3.3398828784396246E-3"/>
                  <c:y val="-0.27272727272727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F5AB8A-6E5F-47C9-9FBC-D3F939CCD6AE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98FFE1FE-233C-456B-8B4F-F42C8CE767B7}" type="PERCENTAGE">
                      <a:rPr lang="en-US" baseline="0">
                        <a:solidFill>
                          <a:srgbClr val="317ABD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96-4A3A-A94B-6C8DFB50A595}"/>
                </c:ext>
              </c:extLst>
            </c:dLbl>
            <c:dLbl>
              <c:idx val="1"/>
              <c:layout>
                <c:manualLayout>
                  <c:x val="-3.2097825796542419E-2"/>
                  <c:y val="2.7548209366391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D664EC-97AF-4EEA-83FA-59C7E8501212}" type="CATEGORYNAME">
                      <a:rPr lang="en-US">
                        <a:solidFill>
                          <a:srgbClr val="B8541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B85410"/>
                        </a:solidFill>
                      </a:rPr>
                      <a:t>
</a:t>
                    </a:r>
                    <a:fld id="{D411F7AB-FBB6-4433-A8F1-DA126EF8A0BE}" type="PERCENTAGE">
                      <a:rPr lang="en-US" baseline="0">
                        <a:solidFill>
                          <a:srgbClr val="B8541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B8541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96-4A3A-A94B-6C8DFB50A595}"/>
                </c:ext>
              </c:extLst>
            </c:dLbl>
            <c:dLbl>
              <c:idx val="2"/>
              <c:layout>
                <c:manualLayout>
                  <c:x val="-3.9740165271909635E-2"/>
                  <c:y val="3.30578512396693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5D55B4-3032-409C-A3A3-1286226FCD47}" type="CATEGORYNAME">
                      <a:rPr lang="en-US">
                        <a:solidFill>
                          <a:srgbClr val="71717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9851C152-EB1A-4324-A53E-8870AC67441F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96-4A3A-A94B-6C8DFB50A595}"/>
                </c:ext>
              </c:extLst>
            </c:dLbl>
            <c:dLbl>
              <c:idx val="3"/>
              <c:layout>
                <c:manualLayout>
                  <c:x val="-4.1268633166983086E-2"/>
                  <c:y val="1.65289256198347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22D5BF-C8B8-445F-8153-14228A14D373}" type="CATEGORYNAME">
                      <a:rPr lang="en-US">
                        <a:solidFill>
                          <a:srgbClr val="8E6C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B5CBDF30-801B-4892-992D-BB92BB02106F}" type="PERCENTAGE">
                      <a:rPr lang="en-US" baseline="0">
                        <a:solidFill>
                          <a:srgbClr val="926F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D96-4A3A-A94B-6C8DFB50A595}"/>
                </c:ext>
              </c:extLst>
            </c:dLbl>
            <c:dLbl>
              <c:idx val="4"/>
              <c:layout>
                <c:manualLayout>
                  <c:x val="-7.9480330543819255E-2"/>
                  <c:y val="-3.5812672176308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96-4A3A-A94B-6C8DFB50A595}"/>
                </c:ext>
              </c:extLst>
            </c:dLbl>
            <c:dLbl>
              <c:idx val="5"/>
              <c:layout>
                <c:manualLayout>
                  <c:x val="-7.1413510260111543E-2"/>
                  <c:y val="-0.101377410468319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6D5B2A-9993-4C05-8D49-D68A014CEB73}" type="CATEGORYNAME">
                      <a:rPr lang="en-US">
                        <a:solidFill>
                          <a:srgbClr val="538034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538034"/>
                        </a:solidFill>
                      </a:rPr>
                      <a:t>
</a:t>
                    </a:r>
                    <a:fld id="{8651E9BB-BB94-4DCC-A34D-EE92BB5BD2FC}" type="PERCENTAGE">
                      <a:rPr lang="en-US" baseline="0">
                        <a:solidFill>
                          <a:srgbClr val="538034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53803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D96-4A3A-A94B-6C8DFB50A595}"/>
                </c:ext>
              </c:extLst>
            </c:dLbl>
            <c:dLbl>
              <c:idx val="6"/>
              <c:layout>
                <c:manualLayout>
                  <c:x val="-8.2537266333966144E-2"/>
                  <c:y val="-2.4793388429752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96-4A3A-A94B-6C8DFB50A595}"/>
                </c:ext>
              </c:extLst>
            </c:dLbl>
            <c:dLbl>
              <c:idx val="7"/>
              <c:layout>
                <c:manualLayout>
                  <c:x val="-9.7821945284700618E-2"/>
                  <c:y val="-8.26446280991735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96-4A3A-A94B-6C8DFB50A595}"/>
                </c:ext>
              </c:extLst>
            </c:dLbl>
            <c:dLbl>
              <c:idx val="8"/>
              <c:layout>
                <c:manualLayout>
                  <c:x val="-5.8081780012791004E-2"/>
                  <c:y val="-9.9173553719008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1ACBF1-C499-44FD-988A-04FE4FDEE9A4}" type="CATEGORYNAME">
                      <a:rPr lang="en-US" smtClean="0">
                        <a:solidFill>
                          <a:srgbClr val="62626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 err="1">
                        <a:solidFill>
                          <a:srgbClr val="626262"/>
                        </a:solidFill>
                      </a:rPr>
                      <a:t>earch</a:t>
                    </a:r>
                    <a:r>
                      <a:rPr lang="en-US" baseline="0" dirty="0">
                        <a:solidFill>
                          <a:srgbClr val="626262"/>
                        </a:solidFill>
                      </a:rPr>
                      <a:t>
</a:t>
                    </a:r>
                    <a:fld id="{B62CCF85-0F92-446D-9D7D-1E6F606E7BE4}" type="PERCENTAGE">
                      <a:rPr lang="en-US" baseline="0">
                        <a:solidFill>
                          <a:srgbClr val="62626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62626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D96-4A3A-A94B-6C8DFB50A595}"/>
                </c:ext>
              </c:extLst>
            </c:dLbl>
            <c:dLbl>
              <c:idx val="9"/>
              <c:layout>
                <c:manualLayout>
                  <c:x val="1.5284678950734472E-2"/>
                  <c:y val="-9.64187327823691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C96C7C-DA80-4A8F-B0A5-D265B14AF04B}" type="CATEGORYNAME">
                      <a:rPr lang="en-US">
                        <a:solidFill>
                          <a:srgbClr val="8E6C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D7561F70-2759-462F-BC7A-27EB159F7A83}" type="PERCENTAGE">
                      <a:rPr lang="en-US" baseline="0">
                        <a:solidFill>
                          <a:srgbClr val="8E6C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D96-4A3A-A94B-6C8DFB50A59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'FY2024'!$D$3:$D$12</c:f>
              <c:strCache>
                <c:ptCount val="10"/>
                <c:pt idx="0">
                  <c:v>Research Projects (RPGs)</c:v>
                </c:pt>
                <c:pt idx="1">
                  <c:v>R&amp;D Contracts</c:v>
                </c:pt>
                <c:pt idx="2">
                  <c:v>Training (Fs &amp; Ts)</c:v>
                </c:pt>
                <c:pt idx="3">
                  <c:v>Other Research</c:v>
                </c:pt>
                <c:pt idx="4">
                  <c:v>Coop Clinical (UG1)</c:v>
                </c:pt>
                <c:pt idx="5">
                  <c:v>Careers (Ks)</c:v>
                </c:pt>
                <c:pt idx="6">
                  <c:v>Centers</c:v>
                </c:pt>
                <c:pt idx="7">
                  <c:v>SBIR/STTR</c:v>
                </c:pt>
                <c:pt idx="8">
                  <c:v>Intramural Res</c:v>
                </c:pt>
                <c:pt idx="9">
                  <c:v>Research Management &amp; Support</c:v>
                </c:pt>
              </c:strCache>
            </c:strRef>
          </c:cat>
          <c:val>
            <c:numRef>
              <c:f>'FY2024'!$E$3:$E$12</c:f>
              <c:numCache>
                <c:formatCode>_("$"* #,##0.0_);_("$"* \(#,##0.0\);_("$"* "-"??_);_(@_)</c:formatCode>
                <c:ptCount val="10"/>
                <c:pt idx="0">
                  <c:v>963</c:v>
                </c:pt>
                <c:pt idx="1">
                  <c:v>155.69999999999999</c:v>
                </c:pt>
                <c:pt idx="2">
                  <c:v>40.299999999999997</c:v>
                </c:pt>
                <c:pt idx="3">
                  <c:v>54.9</c:v>
                </c:pt>
                <c:pt idx="4">
                  <c:v>23.2</c:v>
                </c:pt>
                <c:pt idx="5">
                  <c:v>45.4</c:v>
                </c:pt>
                <c:pt idx="6">
                  <c:v>104</c:v>
                </c:pt>
                <c:pt idx="7">
                  <c:v>51.4</c:v>
                </c:pt>
                <c:pt idx="8">
                  <c:v>225.2</c:v>
                </c:pt>
                <c:pt idx="9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D96-4A3A-A94B-6C8DFB50A59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dirty="0"/>
                      <a:t>79,465</a:t>
                    </a:r>
                  </a:p>
                  <a:p>
                    <a:r>
                      <a:rPr lang="en-US" sz="1100" dirty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4ED-459B-8637-C9EC1A5E50F6}"/>
                </c:ext>
              </c:extLst>
            </c:dLbl>
            <c:dLbl>
              <c:idx val="1"/>
              <c:layout>
                <c:manualLayout>
                  <c:x val="-8.0779245223829097E-4"/>
                  <c:y val="-0.21455621301775149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87,235 </a:t>
                    </a:r>
                  </a:p>
                  <a:p>
                    <a:r>
                      <a:rPr lang="en-US" sz="1100" dirty="0"/>
                      <a:t>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4ED-459B-8637-C9EC1A5E50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58,466</a:t>
                    </a:r>
                  </a:p>
                  <a:p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4ED-459B-8637-C9EC1A5E50F6}"/>
                </c:ext>
              </c:extLst>
            </c:dLbl>
            <c:spPr>
              <a:ln w="15875"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Salaries</c:v>
                </c:pt>
                <c:pt idx="1">
                  <c:v>Assessments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36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ED-459B-8637-C9EC1A5E5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552988253517483"/>
          <c:y val="0.47011503444881891"/>
          <c:w val="0.2253444344047158"/>
          <c:h val="0.2128946235236220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9754953937530717"/>
                  <c:y val="-4.592709934926773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58,475</a:t>
                    </a:r>
                  </a:p>
                  <a:p>
                    <a:r>
                      <a:rPr lang="en-US" sz="1100" dirty="0"/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B9-43C4-A367-970661E25295}"/>
                </c:ext>
              </c:extLst>
            </c:dLbl>
            <c:dLbl>
              <c:idx val="1"/>
              <c:layout>
                <c:manualLayout>
                  <c:x val="0.17013565732217015"/>
                  <c:y val="-0.1269345667046343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29,227</a:t>
                    </a:r>
                  </a:p>
                  <a:p>
                    <a:r>
                      <a:rPr lang="en-US" sz="1100" dirty="0"/>
                      <a:t> 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B9-43C4-A367-970661E25295}"/>
                </c:ext>
              </c:extLst>
            </c:dLbl>
            <c:dLbl>
              <c:idx val="2"/>
              <c:layout>
                <c:manualLayout>
                  <c:x val="8.1560895298193853E-2"/>
                  <c:y val="0.16388346531811768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6,879</a:t>
                    </a:r>
                  </a:p>
                  <a:p>
                    <a:pPr>
                      <a:defRPr sz="1100"/>
                    </a:pPr>
                    <a:r>
                      <a:rPr lang="en-US" sz="1100" dirty="0"/>
                      <a:t>7%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B9-43C4-A367-970661E252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Salaries</c:v>
                </c:pt>
                <c:pt idx="1">
                  <c:v>Assessments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35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B9-43C4-A367-970661E25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LRP Funding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Sheet1!$B$3:$B$8</c:f>
              <c:numCache>
                <c:formatCode>_(* #,##0_);_(* \(#,##0\);_(* "-"??_);_(@_)</c:formatCode>
                <c:ptCount val="6"/>
                <c:pt idx="0">
                  <c:v>5302.5535</c:v>
                </c:pt>
                <c:pt idx="1">
                  <c:v>6226.4442900000013</c:v>
                </c:pt>
                <c:pt idx="2">
                  <c:v>7315.0478300000013</c:v>
                </c:pt>
                <c:pt idx="3">
                  <c:v>7276.6743200000019</c:v>
                </c:pt>
                <c:pt idx="4">
                  <c:v>7534.2073299999984</c:v>
                </c:pt>
                <c:pt idx="5">
                  <c:v>9626.6138600000013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D8-468B-9714-AF0232DA7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566608"/>
        <c:axId val="476568528"/>
      </c:lineChart>
      <c:catAx>
        <c:axId val="47656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68528"/>
        <c:crosses val="autoZero"/>
        <c:auto val="1"/>
        <c:lblAlgn val="ctr"/>
        <c:lblOffset val="100"/>
        <c:noMultiLvlLbl val="0"/>
      </c:catAx>
      <c:valAx>
        <c:axId val="47656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</a:t>
                </a:r>
                <a:r>
                  <a:rPr lang="en-US" baseline="0"/>
                  <a:t> in 000s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6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85EF5-29D9-40CE-9905-0764E88D38CB}" type="doc">
      <dgm:prSet loTypeId="urn:microsoft.com/office/officeart/2005/8/layout/l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D60062-6054-4AA0-B19E-CDB17985B6AA}">
      <dgm:prSet phldrT="[Text]"/>
      <dgm:spPr>
        <a:solidFill>
          <a:srgbClr val="BE510E"/>
        </a:solidFill>
      </dgm:spPr>
      <dgm:t>
        <a:bodyPr/>
        <a:lstStyle/>
        <a:p>
          <a:r>
            <a:rPr lang="en-US" dirty="0">
              <a:latin typeface="+mj-lt"/>
            </a:rPr>
            <a:t>Office of Budget (OB); NIH Office of the Director</a:t>
          </a:r>
        </a:p>
      </dgm:t>
    </dgm:pt>
    <dgm:pt modelId="{13A15FFC-75BE-4303-AE91-94BC61513727}" type="parTrans" cxnId="{F6B9D36C-65D0-45EF-907F-C0C3760085FB}">
      <dgm:prSet/>
      <dgm:spPr/>
      <dgm:t>
        <a:bodyPr/>
        <a:lstStyle/>
        <a:p>
          <a:endParaRPr lang="en-US"/>
        </a:p>
      </dgm:t>
    </dgm:pt>
    <dgm:pt modelId="{E91854A2-CE4B-4AC9-949F-502574699289}" type="sibTrans" cxnId="{F6B9D36C-65D0-45EF-907F-C0C3760085FB}">
      <dgm:prSet/>
      <dgm:spPr/>
      <dgm:t>
        <a:bodyPr/>
        <a:lstStyle/>
        <a:p>
          <a:endParaRPr lang="en-US"/>
        </a:p>
      </dgm:t>
    </dgm:pt>
    <dgm:pt modelId="{2A5D6A4B-BBE4-4CBA-A44F-FD641CFABFB9}">
      <dgm:prSet phldrT="[Text]"/>
      <dgm:spPr/>
      <dgm:t>
        <a:bodyPr/>
        <a:lstStyle/>
        <a:p>
          <a:r>
            <a:rPr lang="en-US">
              <a:latin typeface="+mj-lt"/>
            </a:rPr>
            <a:t>Centralized NIH budget information</a:t>
          </a:r>
        </a:p>
      </dgm:t>
    </dgm:pt>
    <dgm:pt modelId="{99E389EE-0D5F-47CD-8DB2-CC35E61AEF49}" type="parTrans" cxnId="{F3B35A70-3273-4B44-90B0-FBD9D451A4F0}">
      <dgm:prSet/>
      <dgm:spPr/>
      <dgm:t>
        <a:bodyPr/>
        <a:lstStyle/>
        <a:p>
          <a:endParaRPr lang="en-US"/>
        </a:p>
      </dgm:t>
    </dgm:pt>
    <dgm:pt modelId="{AA7858B9-9CE0-4C48-A9C2-6611A13413EA}" type="sibTrans" cxnId="{F3B35A70-3273-4B44-90B0-FBD9D451A4F0}">
      <dgm:prSet/>
      <dgm:spPr/>
      <dgm:t>
        <a:bodyPr/>
        <a:lstStyle/>
        <a:p>
          <a:endParaRPr lang="en-US"/>
        </a:p>
      </dgm:t>
    </dgm:pt>
    <dgm:pt modelId="{89E9DA6D-9F8D-4EAE-B139-5C186C9B1E52}">
      <dgm:prSet phldrT="[Text]"/>
      <dgm:spPr/>
      <dgm:t>
        <a:bodyPr/>
        <a:lstStyle/>
        <a:p>
          <a:r>
            <a:rPr lang="en-US">
              <a:latin typeface="+mj-lt"/>
            </a:rPr>
            <a:t>Coordinates budget from all ICs</a:t>
          </a:r>
        </a:p>
      </dgm:t>
    </dgm:pt>
    <dgm:pt modelId="{85D74CB2-C1D2-4757-98D0-54FE43C488BD}" type="parTrans" cxnId="{3C9B1BF1-06D1-44C1-99D0-9B0865C88D9F}">
      <dgm:prSet/>
      <dgm:spPr/>
      <dgm:t>
        <a:bodyPr/>
        <a:lstStyle/>
        <a:p>
          <a:endParaRPr lang="en-US"/>
        </a:p>
      </dgm:t>
    </dgm:pt>
    <dgm:pt modelId="{8CAF102A-0CEF-4794-919E-E56D117BF588}" type="sibTrans" cxnId="{3C9B1BF1-06D1-44C1-99D0-9B0865C88D9F}">
      <dgm:prSet/>
      <dgm:spPr/>
      <dgm:t>
        <a:bodyPr/>
        <a:lstStyle/>
        <a:p>
          <a:endParaRPr lang="en-US"/>
        </a:p>
      </dgm:t>
    </dgm:pt>
    <dgm:pt modelId="{121B1566-4AA7-4217-B1E0-1033A68C4A92}">
      <dgm:prSet phldrT="[Text]"/>
      <dgm:spPr>
        <a:solidFill>
          <a:srgbClr val="BE510E"/>
        </a:solidFill>
      </dgm:spPr>
      <dgm:t>
        <a:bodyPr/>
        <a:lstStyle/>
        <a:p>
          <a:r>
            <a:rPr lang="en-US" dirty="0">
              <a:latin typeface="+mj-lt"/>
            </a:rPr>
            <a:t>Financial Management Branch (FMB); NICHD</a:t>
          </a:r>
        </a:p>
      </dgm:t>
    </dgm:pt>
    <dgm:pt modelId="{5CA047FE-1B68-443B-AF0E-6905ECC0ADFF}" type="parTrans" cxnId="{87172AD2-BF91-4B87-9F9F-633DC4523C93}">
      <dgm:prSet/>
      <dgm:spPr/>
      <dgm:t>
        <a:bodyPr/>
        <a:lstStyle/>
        <a:p>
          <a:endParaRPr lang="en-US"/>
        </a:p>
      </dgm:t>
    </dgm:pt>
    <dgm:pt modelId="{6BD522B4-32C4-418F-994B-0DCFBE6BFD09}" type="sibTrans" cxnId="{87172AD2-BF91-4B87-9F9F-633DC4523C93}">
      <dgm:prSet/>
      <dgm:spPr/>
      <dgm:t>
        <a:bodyPr/>
        <a:lstStyle/>
        <a:p>
          <a:endParaRPr lang="en-US"/>
        </a:p>
      </dgm:t>
    </dgm:pt>
    <dgm:pt modelId="{E13D7ABD-E840-49AA-A462-CB6BD5B0EC49}">
      <dgm:prSet phldrT="[Text]"/>
      <dgm:spPr/>
      <dgm:t>
        <a:bodyPr/>
        <a:lstStyle/>
        <a:p>
          <a:r>
            <a:rPr lang="en-US" dirty="0">
              <a:latin typeface="+mj-lt"/>
            </a:rPr>
            <a:t>Provides advice &amp; guidance to leadership &amp; staff</a:t>
          </a:r>
        </a:p>
      </dgm:t>
    </dgm:pt>
    <dgm:pt modelId="{07A16FF9-6DB7-47F7-88D7-7AE96D1BA1C0}" type="parTrans" cxnId="{E34A286E-E6AD-4FBD-9DB9-03E2AF714DD6}">
      <dgm:prSet/>
      <dgm:spPr/>
      <dgm:t>
        <a:bodyPr/>
        <a:lstStyle/>
        <a:p>
          <a:endParaRPr lang="en-US"/>
        </a:p>
      </dgm:t>
    </dgm:pt>
    <dgm:pt modelId="{765F7707-628C-48AD-B9A4-748387CE9487}" type="sibTrans" cxnId="{E34A286E-E6AD-4FBD-9DB9-03E2AF714DD6}">
      <dgm:prSet/>
      <dgm:spPr/>
      <dgm:t>
        <a:bodyPr/>
        <a:lstStyle/>
        <a:p>
          <a:endParaRPr lang="en-US"/>
        </a:p>
      </dgm:t>
    </dgm:pt>
    <dgm:pt modelId="{EF5B38FF-11D2-461A-BC96-3E2AC470E114}">
      <dgm:prSet phldrT="[Text]"/>
      <dgm:spPr/>
      <dgm:t>
        <a:bodyPr/>
        <a:lstStyle/>
        <a:p>
          <a:r>
            <a:rPr lang="en-US" dirty="0">
              <a:latin typeface="+mj-lt"/>
            </a:rPr>
            <a:t>Monitors spending for adherence to operating plan and federal rules</a:t>
          </a:r>
        </a:p>
      </dgm:t>
    </dgm:pt>
    <dgm:pt modelId="{BEB6EF4B-2187-4220-8840-46D9DC1315AE}" type="parTrans" cxnId="{D9E36276-1629-4DC3-903F-57EA6D1D0B8B}">
      <dgm:prSet/>
      <dgm:spPr/>
      <dgm:t>
        <a:bodyPr/>
        <a:lstStyle/>
        <a:p>
          <a:endParaRPr lang="en-US"/>
        </a:p>
      </dgm:t>
    </dgm:pt>
    <dgm:pt modelId="{B476676E-A483-4592-BFC1-AD72948F5FA5}" type="sibTrans" cxnId="{D9E36276-1629-4DC3-903F-57EA6D1D0B8B}">
      <dgm:prSet/>
      <dgm:spPr/>
      <dgm:t>
        <a:bodyPr/>
        <a:lstStyle/>
        <a:p>
          <a:endParaRPr lang="en-US"/>
        </a:p>
      </dgm:t>
    </dgm:pt>
    <dgm:pt modelId="{D08F2978-6027-498E-9827-47CC83B52CE0}">
      <dgm:prSet phldrT="[Text]"/>
      <dgm:spPr/>
      <dgm:t>
        <a:bodyPr/>
        <a:lstStyle/>
        <a:p>
          <a:r>
            <a:rPr lang="en-US" dirty="0">
              <a:latin typeface="+mj-lt"/>
            </a:rPr>
            <a:t>Develops spending plans to support IC priorities</a:t>
          </a:r>
        </a:p>
      </dgm:t>
    </dgm:pt>
    <dgm:pt modelId="{95B7BB18-3CE4-47C9-98F2-005A8866BC53}" type="parTrans" cxnId="{15113FE8-D0B6-41E9-99B5-69B142EB35C6}">
      <dgm:prSet/>
      <dgm:spPr/>
      <dgm:t>
        <a:bodyPr/>
        <a:lstStyle/>
        <a:p>
          <a:endParaRPr lang="en-US"/>
        </a:p>
      </dgm:t>
    </dgm:pt>
    <dgm:pt modelId="{D3289E49-2201-4DF1-8FB3-F08A68BB0635}" type="sibTrans" cxnId="{15113FE8-D0B6-41E9-99B5-69B142EB35C6}">
      <dgm:prSet/>
      <dgm:spPr/>
      <dgm:t>
        <a:bodyPr/>
        <a:lstStyle/>
        <a:p>
          <a:endParaRPr lang="en-US"/>
        </a:p>
      </dgm:t>
    </dgm:pt>
    <dgm:pt modelId="{638CBCE0-0259-45B0-B7B2-2DC98E9FF9A4}">
      <dgm:prSet phldrT="[Text]"/>
      <dgm:spPr/>
      <dgm:t>
        <a:bodyPr/>
        <a:lstStyle/>
        <a:p>
          <a:r>
            <a:rPr lang="en-US" dirty="0">
              <a:latin typeface="+mj-lt"/>
            </a:rPr>
            <a:t>Provides information to guide planning for future years</a:t>
          </a:r>
        </a:p>
      </dgm:t>
    </dgm:pt>
    <dgm:pt modelId="{6581FEE5-7422-4043-9E9C-07819D33533B}" type="parTrans" cxnId="{C9B5EA94-ADB5-4648-B4A8-9FFCB7B47D0A}">
      <dgm:prSet/>
      <dgm:spPr/>
      <dgm:t>
        <a:bodyPr/>
        <a:lstStyle/>
        <a:p>
          <a:endParaRPr lang="en-US"/>
        </a:p>
      </dgm:t>
    </dgm:pt>
    <dgm:pt modelId="{779D162C-C2AB-4F8A-B9F0-3516FEA5096B}" type="sibTrans" cxnId="{C9B5EA94-ADB5-4648-B4A8-9FFCB7B47D0A}">
      <dgm:prSet/>
      <dgm:spPr/>
      <dgm:t>
        <a:bodyPr/>
        <a:lstStyle/>
        <a:p>
          <a:endParaRPr lang="en-US"/>
        </a:p>
      </dgm:t>
    </dgm:pt>
    <dgm:pt modelId="{9FCE2A69-A742-4ED1-8DBB-65B8559AC68B}">
      <dgm:prSet phldrT="[Text]"/>
      <dgm:spPr/>
      <dgm:t>
        <a:bodyPr/>
        <a:lstStyle/>
        <a:p>
          <a:r>
            <a:rPr lang="en-US" b="0" dirty="0">
              <a:latin typeface="+mj-lt"/>
            </a:rPr>
            <a:t>Serves as main contact with HHS, Office of Management and Budget, and Congressional Appropriations Staff</a:t>
          </a:r>
        </a:p>
      </dgm:t>
    </dgm:pt>
    <dgm:pt modelId="{7BD6F15B-90C0-4CD3-A3BB-FC9A3C4CB156}" type="parTrans" cxnId="{76E3C562-9191-4F40-9E70-90CDCF523412}">
      <dgm:prSet/>
      <dgm:spPr/>
      <dgm:t>
        <a:bodyPr/>
        <a:lstStyle/>
        <a:p>
          <a:endParaRPr lang="en-US"/>
        </a:p>
      </dgm:t>
    </dgm:pt>
    <dgm:pt modelId="{C03C1B6E-0066-4B83-AA49-EA71EDDEC1F4}" type="sibTrans" cxnId="{76E3C562-9191-4F40-9E70-90CDCF523412}">
      <dgm:prSet/>
      <dgm:spPr/>
      <dgm:t>
        <a:bodyPr/>
        <a:lstStyle/>
        <a:p>
          <a:endParaRPr lang="en-US"/>
        </a:p>
      </dgm:t>
    </dgm:pt>
    <dgm:pt modelId="{036CCA99-59AA-4F2F-A0C3-5F10FB0E5223}" type="pres">
      <dgm:prSet presAssocID="{E8185EF5-29D9-40CE-9905-0764E88D38CB}" presName="Name0" presStyleCnt="0">
        <dgm:presLayoutVars>
          <dgm:dir/>
          <dgm:animLvl val="lvl"/>
          <dgm:resizeHandles val="exact"/>
        </dgm:presLayoutVars>
      </dgm:prSet>
      <dgm:spPr/>
    </dgm:pt>
    <dgm:pt modelId="{2566170E-D52A-48BA-9C70-6F96CBA407C8}" type="pres">
      <dgm:prSet presAssocID="{37D60062-6054-4AA0-B19E-CDB17985B6AA}" presName="vertFlow" presStyleCnt="0"/>
      <dgm:spPr/>
    </dgm:pt>
    <dgm:pt modelId="{96B081FD-051B-4F9E-99FD-4F3C8EE82884}" type="pres">
      <dgm:prSet presAssocID="{37D60062-6054-4AA0-B19E-CDB17985B6AA}" presName="header" presStyleLbl="node1" presStyleIdx="0" presStyleCnt="2"/>
      <dgm:spPr/>
    </dgm:pt>
    <dgm:pt modelId="{94C97D9E-B4B5-4348-A273-B3190CE8106E}" type="pres">
      <dgm:prSet presAssocID="{99E389EE-0D5F-47CD-8DB2-CC35E61AEF49}" presName="parTrans" presStyleLbl="sibTrans2D1" presStyleIdx="0" presStyleCnt="7"/>
      <dgm:spPr/>
    </dgm:pt>
    <dgm:pt modelId="{29436FA7-B932-4107-8EC5-E16068F48A72}" type="pres">
      <dgm:prSet presAssocID="{2A5D6A4B-BBE4-4CBA-A44F-FD641CFABFB9}" presName="child" presStyleLbl="alignAccFollowNode1" presStyleIdx="0" presStyleCnt="7">
        <dgm:presLayoutVars>
          <dgm:chMax val="0"/>
          <dgm:bulletEnabled val="1"/>
        </dgm:presLayoutVars>
      </dgm:prSet>
      <dgm:spPr/>
    </dgm:pt>
    <dgm:pt modelId="{8DD72DF8-FE74-48B6-8891-2063A9D581F3}" type="pres">
      <dgm:prSet presAssocID="{AA7858B9-9CE0-4C48-A9C2-6611A13413EA}" presName="sibTrans" presStyleLbl="sibTrans2D1" presStyleIdx="1" presStyleCnt="7"/>
      <dgm:spPr/>
    </dgm:pt>
    <dgm:pt modelId="{98F9BB28-50C1-496E-B929-A341980D2233}" type="pres">
      <dgm:prSet presAssocID="{89E9DA6D-9F8D-4EAE-B139-5C186C9B1E52}" presName="child" presStyleLbl="alignAccFollowNode1" presStyleIdx="1" presStyleCnt="7">
        <dgm:presLayoutVars>
          <dgm:chMax val="0"/>
          <dgm:bulletEnabled val="1"/>
        </dgm:presLayoutVars>
      </dgm:prSet>
      <dgm:spPr/>
    </dgm:pt>
    <dgm:pt modelId="{82DFB99C-BA9E-42AD-87AB-D8CDB8D346AF}" type="pres">
      <dgm:prSet presAssocID="{8CAF102A-0CEF-4794-919E-E56D117BF588}" presName="sibTrans" presStyleLbl="sibTrans2D1" presStyleIdx="2" presStyleCnt="7"/>
      <dgm:spPr/>
    </dgm:pt>
    <dgm:pt modelId="{9E7E5F79-C293-496B-BEDD-988CFED76C5A}" type="pres">
      <dgm:prSet presAssocID="{9FCE2A69-A742-4ED1-8DBB-65B8559AC68B}" presName="child" presStyleLbl="alignAccFollowNode1" presStyleIdx="2" presStyleCnt="7">
        <dgm:presLayoutVars>
          <dgm:chMax val="0"/>
          <dgm:bulletEnabled val="1"/>
        </dgm:presLayoutVars>
      </dgm:prSet>
      <dgm:spPr/>
    </dgm:pt>
    <dgm:pt modelId="{EBB48BFC-643A-45DD-9C3F-1275B26BB4FA}" type="pres">
      <dgm:prSet presAssocID="{37D60062-6054-4AA0-B19E-CDB17985B6AA}" presName="hSp" presStyleCnt="0"/>
      <dgm:spPr/>
    </dgm:pt>
    <dgm:pt modelId="{0D50DDCF-0BED-4DEE-BBF6-F436D4F495AA}" type="pres">
      <dgm:prSet presAssocID="{121B1566-4AA7-4217-B1E0-1033A68C4A92}" presName="vertFlow" presStyleCnt="0"/>
      <dgm:spPr/>
    </dgm:pt>
    <dgm:pt modelId="{F44EFF58-1D09-402B-BEDE-036253A33904}" type="pres">
      <dgm:prSet presAssocID="{121B1566-4AA7-4217-B1E0-1033A68C4A92}" presName="header" presStyleLbl="node1" presStyleIdx="1" presStyleCnt="2"/>
      <dgm:spPr/>
    </dgm:pt>
    <dgm:pt modelId="{1FED6BA8-F1D1-4CC0-A746-45C5510388FC}" type="pres">
      <dgm:prSet presAssocID="{07A16FF9-6DB7-47F7-88D7-7AE96D1BA1C0}" presName="parTrans" presStyleLbl="sibTrans2D1" presStyleIdx="3" presStyleCnt="7"/>
      <dgm:spPr/>
    </dgm:pt>
    <dgm:pt modelId="{121AF990-346A-44C1-97FA-FEA00FE31D68}" type="pres">
      <dgm:prSet presAssocID="{E13D7ABD-E840-49AA-A462-CB6BD5B0EC49}" presName="child" presStyleLbl="alignAccFollowNode1" presStyleIdx="3" presStyleCnt="7">
        <dgm:presLayoutVars>
          <dgm:chMax val="0"/>
          <dgm:bulletEnabled val="1"/>
        </dgm:presLayoutVars>
      </dgm:prSet>
      <dgm:spPr/>
    </dgm:pt>
    <dgm:pt modelId="{268BE2BE-D716-4F6E-9387-180993AE67B8}" type="pres">
      <dgm:prSet presAssocID="{765F7707-628C-48AD-B9A4-748387CE9487}" presName="sibTrans" presStyleLbl="sibTrans2D1" presStyleIdx="4" presStyleCnt="7"/>
      <dgm:spPr/>
    </dgm:pt>
    <dgm:pt modelId="{0EA71E89-99C3-4BDF-A0E7-BCE95305EFFD}" type="pres">
      <dgm:prSet presAssocID="{D08F2978-6027-498E-9827-47CC83B52CE0}" presName="child" presStyleLbl="alignAccFollowNode1" presStyleIdx="4" presStyleCnt="7">
        <dgm:presLayoutVars>
          <dgm:chMax val="0"/>
          <dgm:bulletEnabled val="1"/>
        </dgm:presLayoutVars>
      </dgm:prSet>
      <dgm:spPr/>
    </dgm:pt>
    <dgm:pt modelId="{31F00CE6-0E9B-4100-A35C-A72F33885989}" type="pres">
      <dgm:prSet presAssocID="{D3289E49-2201-4DF1-8FB3-F08A68BB0635}" presName="sibTrans" presStyleLbl="sibTrans2D1" presStyleIdx="5" presStyleCnt="7"/>
      <dgm:spPr/>
    </dgm:pt>
    <dgm:pt modelId="{85561861-C9EB-40D8-B8BC-2AEAF0A61B5C}" type="pres">
      <dgm:prSet presAssocID="{638CBCE0-0259-45B0-B7B2-2DC98E9FF9A4}" presName="child" presStyleLbl="alignAccFollowNode1" presStyleIdx="5" presStyleCnt="7">
        <dgm:presLayoutVars>
          <dgm:chMax val="0"/>
          <dgm:bulletEnabled val="1"/>
        </dgm:presLayoutVars>
      </dgm:prSet>
      <dgm:spPr/>
    </dgm:pt>
    <dgm:pt modelId="{86EED5F6-8526-4EBA-91BB-7FCC88F83C77}" type="pres">
      <dgm:prSet presAssocID="{779D162C-C2AB-4F8A-B9F0-3516FEA5096B}" presName="sibTrans" presStyleLbl="sibTrans2D1" presStyleIdx="6" presStyleCnt="7"/>
      <dgm:spPr/>
    </dgm:pt>
    <dgm:pt modelId="{70ABCDE5-A481-48B1-B5C3-3D3EBC062CDD}" type="pres">
      <dgm:prSet presAssocID="{EF5B38FF-11D2-461A-BC96-3E2AC470E114}" presName="child" presStyleLbl="alignAccFollowNode1" presStyleIdx="6" presStyleCnt="7">
        <dgm:presLayoutVars>
          <dgm:chMax val="0"/>
          <dgm:bulletEnabled val="1"/>
        </dgm:presLayoutVars>
      </dgm:prSet>
      <dgm:spPr/>
    </dgm:pt>
  </dgm:ptLst>
  <dgm:cxnLst>
    <dgm:cxn modelId="{3A1DB404-63DF-4FA4-A3A0-808FD955C0C4}" type="presOf" srcId="{89E9DA6D-9F8D-4EAE-B139-5C186C9B1E52}" destId="{98F9BB28-50C1-496E-B929-A341980D2233}" srcOrd="0" destOrd="0" presId="urn:microsoft.com/office/officeart/2005/8/layout/lProcess1"/>
    <dgm:cxn modelId="{D7DF2427-2335-4B94-A6D6-88709CDD4FAE}" type="presOf" srcId="{D3289E49-2201-4DF1-8FB3-F08A68BB0635}" destId="{31F00CE6-0E9B-4100-A35C-A72F33885989}" srcOrd="0" destOrd="0" presId="urn:microsoft.com/office/officeart/2005/8/layout/lProcess1"/>
    <dgm:cxn modelId="{DB2C6236-A10F-4928-B960-A8AE882DAD0A}" type="presOf" srcId="{99E389EE-0D5F-47CD-8DB2-CC35E61AEF49}" destId="{94C97D9E-B4B5-4348-A273-B3190CE8106E}" srcOrd="0" destOrd="0" presId="urn:microsoft.com/office/officeart/2005/8/layout/lProcess1"/>
    <dgm:cxn modelId="{BA12213A-AC3E-4558-82B6-AEAD0E60EF81}" type="presOf" srcId="{07A16FF9-6DB7-47F7-88D7-7AE96D1BA1C0}" destId="{1FED6BA8-F1D1-4CC0-A746-45C5510388FC}" srcOrd="0" destOrd="0" presId="urn:microsoft.com/office/officeart/2005/8/layout/lProcess1"/>
    <dgm:cxn modelId="{76E3C562-9191-4F40-9E70-90CDCF523412}" srcId="{37D60062-6054-4AA0-B19E-CDB17985B6AA}" destId="{9FCE2A69-A742-4ED1-8DBB-65B8559AC68B}" srcOrd="2" destOrd="0" parTransId="{7BD6F15B-90C0-4CD3-A3BB-FC9A3C4CB156}" sibTransId="{C03C1B6E-0066-4B83-AA49-EA71EDDEC1F4}"/>
    <dgm:cxn modelId="{0C866A45-2AB9-462D-94E2-5D1315421AD6}" type="presOf" srcId="{638CBCE0-0259-45B0-B7B2-2DC98E9FF9A4}" destId="{85561861-C9EB-40D8-B8BC-2AEAF0A61B5C}" srcOrd="0" destOrd="0" presId="urn:microsoft.com/office/officeart/2005/8/layout/lProcess1"/>
    <dgm:cxn modelId="{FA937866-3079-4328-829A-B8D83D022854}" type="presOf" srcId="{765F7707-628C-48AD-B9A4-748387CE9487}" destId="{268BE2BE-D716-4F6E-9387-180993AE67B8}" srcOrd="0" destOrd="0" presId="urn:microsoft.com/office/officeart/2005/8/layout/lProcess1"/>
    <dgm:cxn modelId="{F6B9D36C-65D0-45EF-907F-C0C3760085FB}" srcId="{E8185EF5-29D9-40CE-9905-0764E88D38CB}" destId="{37D60062-6054-4AA0-B19E-CDB17985B6AA}" srcOrd="0" destOrd="0" parTransId="{13A15FFC-75BE-4303-AE91-94BC61513727}" sibTransId="{E91854A2-CE4B-4AC9-949F-502574699289}"/>
    <dgm:cxn modelId="{E34A286E-E6AD-4FBD-9DB9-03E2AF714DD6}" srcId="{121B1566-4AA7-4217-B1E0-1033A68C4A92}" destId="{E13D7ABD-E840-49AA-A462-CB6BD5B0EC49}" srcOrd="0" destOrd="0" parTransId="{07A16FF9-6DB7-47F7-88D7-7AE96D1BA1C0}" sibTransId="{765F7707-628C-48AD-B9A4-748387CE9487}"/>
    <dgm:cxn modelId="{F3B35A70-3273-4B44-90B0-FBD9D451A4F0}" srcId="{37D60062-6054-4AA0-B19E-CDB17985B6AA}" destId="{2A5D6A4B-BBE4-4CBA-A44F-FD641CFABFB9}" srcOrd="0" destOrd="0" parTransId="{99E389EE-0D5F-47CD-8DB2-CC35E61AEF49}" sibTransId="{AA7858B9-9CE0-4C48-A9C2-6611A13413EA}"/>
    <dgm:cxn modelId="{D428F953-9304-4590-89E2-EA98FA9C06D9}" type="presOf" srcId="{E13D7ABD-E840-49AA-A462-CB6BD5B0EC49}" destId="{121AF990-346A-44C1-97FA-FEA00FE31D68}" srcOrd="0" destOrd="0" presId="urn:microsoft.com/office/officeart/2005/8/layout/lProcess1"/>
    <dgm:cxn modelId="{D9E36276-1629-4DC3-903F-57EA6D1D0B8B}" srcId="{121B1566-4AA7-4217-B1E0-1033A68C4A92}" destId="{EF5B38FF-11D2-461A-BC96-3E2AC470E114}" srcOrd="3" destOrd="0" parTransId="{BEB6EF4B-2187-4220-8840-46D9DC1315AE}" sibTransId="{B476676E-A483-4592-BFC1-AD72948F5FA5}"/>
    <dgm:cxn modelId="{40DF1787-4F81-4EAC-B47A-DB1F56C3D08F}" type="presOf" srcId="{121B1566-4AA7-4217-B1E0-1033A68C4A92}" destId="{F44EFF58-1D09-402B-BEDE-036253A33904}" srcOrd="0" destOrd="0" presId="urn:microsoft.com/office/officeart/2005/8/layout/lProcess1"/>
    <dgm:cxn modelId="{23CA3F93-2DE1-42C5-A76E-158A84FAFE97}" type="presOf" srcId="{779D162C-C2AB-4F8A-B9F0-3516FEA5096B}" destId="{86EED5F6-8526-4EBA-91BB-7FCC88F83C77}" srcOrd="0" destOrd="0" presId="urn:microsoft.com/office/officeart/2005/8/layout/lProcess1"/>
    <dgm:cxn modelId="{C9B5EA94-ADB5-4648-B4A8-9FFCB7B47D0A}" srcId="{121B1566-4AA7-4217-B1E0-1033A68C4A92}" destId="{638CBCE0-0259-45B0-B7B2-2DC98E9FF9A4}" srcOrd="2" destOrd="0" parTransId="{6581FEE5-7422-4043-9E9C-07819D33533B}" sibTransId="{779D162C-C2AB-4F8A-B9F0-3516FEA5096B}"/>
    <dgm:cxn modelId="{3B88469B-9747-43DF-8CAE-08A4A7669980}" type="presOf" srcId="{EF5B38FF-11D2-461A-BC96-3E2AC470E114}" destId="{70ABCDE5-A481-48B1-B5C3-3D3EBC062CDD}" srcOrd="0" destOrd="0" presId="urn:microsoft.com/office/officeart/2005/8/layout/lProcess1"/>
    <dgm:cxn modelId="{CB399D9F-6639-4EFC-8194-B474C6E1BDAF}" type="presOf" srcId="{E8185EF5-29D9-40CE-9905-0764E88D38CB}" destId="{036CCA99-59AA-4F2F-A0C3-5F10FB0E5223}" srcOrd="0" destOrd="0" presId="urn:microsoft.com/office/officeart/2005/8/layout/lProcess1"/>
    <dgm:cxn modelId="{87D806A2-9931-4F7C-920B-1F20BA372100}" type="presOf" srcId="{9FCE2A69-A742-4ED1-8DBB-65B8559AC68B}" destId="{9E7E5F79-C293-496B-BEDD-988CFED76C5A}" srcOrd="0" destOrd="0" presId="urn:microsoft.com/office/officeart/2005/8/layout/lProcess1"/>
    <dgm:cxn modelId="{A0DB21A3-A10E-430C-AC33-86DA73A6830E}" type="presOf" srcId="{AA7858B9-9CE0-4C48-A9C2-6611A13413EA}" destId="{8DD72DF8-FE74-48B6-8891-2063A9D581F3}" srcOrd="0" destOrd="0" presId="urn:microsoft.com/office/officeart/2005/8/layout/lProcess1"/>
    <dgm:cxn modelId="{5B8C41BD-355D-4C64-AE73-DA0571B2FE42}" type="presOf" srcId="{8CAF102A-0CEF-4794-919E-E56D117BF588}" destId="{82DFB99C-BA9E-42AD-87AB-D8CDB8D346AF}" srcOrd="0" destOrd="0" presId="urn:microsoft.com/office/officeart/2005/8/layout/lProcess1"/>
    <dgm:cxn modelId="{16C491BD-9CEC-4591-BF90-D26B9C6C5982}" type="presOf" srcId="{37D60062-6054-4AA0-B19E-CDB17985B6AA}" destId="{96B081FD-051B-4F9E-99FD-4F3C8EE82884}" srcOrd="0" destOrd="0" presId="urn:microsoft.com/office/officeart/2005/8/layout/lProcess1"/>
    <dgm:cxn modelId="{87172AD2-BF91-4B87-9F9F-633DC4523C93}" srcId="{E8185EF5-29D9-40CE-9905-0764E88D38CB}" destId="{121B1566-4AA7-4217-B1E0-1033A68C4A92}" srcOrd="1" destOrd="0" parTransId="{5CA047FE-1B68-443B-AF0E-6905ECC0ADFF}" sibTransId="{6BD522B4-32C4-418F-994B-0DCFBE6BFD09}"/>
    <dgm:cxn modelId="{15113FE8-D0B6-41E9-99B5-69B142EB35C6}" srcId="{121B1566-4AA7-4217-B1E0-1033A68C4A92}" destId="{D08F2978-6027-498E-9827-47CC83B52CE0}" srcOrd="1" destOrd="0" parTransId="{95B7BB18-3CE4-47C9-98F2-005A8866BC53}" sibTransId="{D3289E49-2201-4DF1-8FB3-F08A68BB0635}"/>
    <dgm:cxn modelId="{96CC59E9-87A1-42DB-930D-D98BD7FB6104}" type="presOf" srcId="{D08F2978-6027-498E-9827-47CC83B52CE0}" destId="{0EA71E89-99C3-4BDF-A0E7-BCE95305EFFD}" srcOrd="0" destOrd="0" presId="urn:microsoft.com/office/officeart/2005/8/layout/lProcess1"/>
    <dgm:cxn modelId="{3C9B1BF1-06D1-44C1-99D0-9B0865C88D9F}" srcId="{37D60062-6054-4AA0-B19E-CDB17985B6AA}" destId="{89E9DA6D-9F8D-4EAE-B139-5C186C9B1E52}" srcOrd="1" destOrd="0" parTransId="{85D74CB2-C1D2-4757-98D0-54FE43C488BD}" sibTransId="{8CAF102A-0CEF-4794-919E-E56D117BF588}"/>
    <dgm:cxn modelId="{6AEB5CF7-E8FF-4A99-9B12-AFA7DF2DC0BF}" type="presOf" srcId="{2A5D6A4B-BBE4-4CBA-A44F-FD641CFABFB9}" destId="{29436FA7-B932-4107-8EC5-E16068F48A72}" srcOrd="0" destOrd="0" presId="urn:microsoft.com/office/officeart/2005/8/layout/lProcess1"/>
    <dgm:cxn modelId="{56693AEE-2CF1-47D1-BEB1-9E0F71651C8D}" type="presParOf" srcId="{036CCA99-59AA-4F2F-A0C3-5F10FB0E5223}" destId="{2566170E-D52A-48BA-9C70-6F96CBA407C8}" srcOrd="0" destOrd="0" presId="urn:microsoft.com/office/officeart/2005/8/layout/lProcess1"/>
    <dgm:cxn modelId="{B1FF41CD-02B1-4A67-8D12-DE483BBCB168}" type="presParOf" srcId="{2566170E-D52A-48BA-9C70-6F96CBA407C8}" destId="{96B081FD-051B-4F9E-99FD-4F3C8EE82884}" srcOrd="0" destOrd="0" presId="urn:microsoft.com/office/officeart/2005/8/layout/lProcess1"/>
    <dgm:cxn modelId="{075684D0-E0D6-4860-9EC5-4D46E9F34EC2}" type="presParOf" srcId="{2566170E-D52A-48BA-9C70-6F96CBA407C8}" destId="{94C97D9E-B4B5-4348-A273-B3190CE8106E}" srcOrd="1" destOrd="0" presId="urn:microsoft.com/office/officeart/2005/8/layout/lProcess1"/>
    <dgm:cxn modelId="{0C0C1DBD-95CF-48F1-BDF9-DDD162EA86F9}" type="presParOf" srcId="{2566170E-D52A-48BA-9C70-6F96CBA407C8}" destId="{29436FA7-B932-4107-8EC5-E16068F48A72}" srcOrd="2" destOrd="0" presId="urn:microsoft.com/office/officeart/2005/8/layout/lProcess1"/>
    <dgm:cxn modelId="{46D72C58-40B1-473F-894B-D487F0F0F8F8}" type="presParOf" srcId="{2566170E-D52A-48BA-9C70-6F96CBA407C8}" destId="{8DD72DF8-FE74-48B6-8891-2063A9D581F3}" srcOrd="3" destOrd="0" presId="urn:microsoft.com/office/officeart/2005/8/layout/lProcess1"/>
    <dgm:cxn modelId="{2F638CD9-7B38-422C-958B-3FC2716D9FE3}" type="presParOf" srcId="{2566170E-D52A-48BA-9C70-6F96CBA407C8}" destId="{98F9BB28-50C1-496E-B929-A341980D2233}" srcOrd="4" destOrd="0" presId="urn:microsoft.com/office/officeart/2005/8/layout/lProcess1"/>
    <dgm:cxn modelId="{DEF4BC25-0B81-47E7-A651-5D5403EEBD5D}" type="presParOf" srcId="{2566170E-D52A-48BA-9C70-6F96CBA407C8}" destId="{82DFB99C-BA9E-42AD-87AB-D8CDB8D346AF}" srcOrd="5" destOrd="0" presId="urn:microsoft.com/office/officeart/2005/8/layout/lProcess1"/>
    <dgm:cxn modelId="{06AB2E4E-BF55-4B5E-AC1A-B406CAB6E538}" type="presParOf" srcId="{2566170E-D52A-48BA-9C70-6F96CBA407C8}" destId="{9E7E5F79-C293-496B-BEDD-988CFED76C5A}" srcOrd="6" destOrd="0" presId="urn:microsoft.com/office/officeart/2005/8/layout/lProcess1"/>
    <dgm:cxn modelId="{5971BC0A-91F4-4A13-8B61-8B9A6810625C}" type="presParOf" srcId="{036CCA99-59AA-4F2F-A0C3-5F10FB0E5223}" destId="{EBB48BFC-643A-45DD-9C3F-1275B26BB4FA}" srcOrd="1" destOrd="0" presId="urn:microsoft.com/office/officeart/2005/8/layout/lProcess1"/>
    <dgm:cxn modelId="{CF05416B-E149-40E4-BCBD-A4D72E372053}" type="presParOf" srcId="{036CCA99-59AA-4F2F-A0C3-5F10FB0E5223}" destId="{0D50DDCF-0BED-4DEE-BBF6-F436D4F495AA}" srcOrd="2" destOrd="0" presId="urn:microsoft.com/office/officeart/2005/8/layout/lProcess1"/>
    <dgm:cxn modelId="{04C71F56-655F-4B93-93F1-4F58C60710FF}" type="presParOf" srcId="{0D50DDCF-0BED-4DEE-BBF6-F436D4F495AA}" destId="{F44EFF58-1D09-402B-BEDE-036253A33904}" srcOrd="0" destOrd="0" presId="urn:microsoft.com/office/officeart/2005/8/layout/lProcess1"/>
    <dgm:cxn modelId="{E1FAC6C6-682B-4D52-B687-8BD117186D81}" type="presParOf" srcId="{0D50DDCF-0BED-4DEE-BBF6-F436D4F495AA}" destId="{1FED6BA8-F1D1-4CC0-A746-45C5510388FC}" srcOrd="1" destOrd="0" presId="urn:microsoft.com/office/officeart/2005/8/layout/lProcess1"/>
    <dgm:cxn modelId="{78DF5DC7-AFAF-48E3-9604-52DC784CD0A6}" type="presParOf" srcId="{0D50DDCF-0BED-4DEE-BBF6-F436D4F495AA}" destId="{121AF990-346A-44C1-97FA-FEA00FE31D68}" srcOrd="2" destOrd="0" presId="urn:microsoft.com/office/officeart/2005/8/layout/lProcess1"/>
    <dgm:cxn modelId="{59D41FF5-E3B7-404B-A4A9-C0295B414456}" type="presParOf" srcId="{0D50DDCF-0BED-4DEE-BBF6-F436D4F495AA}" destId="{268BE2BE-D716-4F6E-9387-180993AE67B8}" srcOrd="3" destOrd="0" presId="urn:microsoft.com/office/officeart/2005/8/layout/lProcess1"/>
    <dgm:cxn modelId="{B57747C1-7FD4-4BA5-965C-B11700E7F333}" type="presParOf" srcId="{0D50DDCF-0BED-4DEE-BBF6-F436D4F495AA}" destId="{0EA71E89-99C3-4BDF-A0E7-BCE95305EFFD}" srcOrd="4" destOrd="0" presId="urn:microsoft.com/office/officeart/2005/8/layout/lProcess1"/>
    <dgm:cxn modelId="{3B68EE0B-0AA5-403A-9CC3-F077C0CDF3F4}" type="presParOf" srcId="{0D50DDCF-0BED-4DEE-BBF6-F436D4F495AA}" destId="{31F00CE6-0E9B-4100-A35C-A72F33885989}" srcOrd="5" destOrd="0" presId="urn:microsoft.com/office/officeart/2005/8/layout/lProcess1"/>
    <dgm:cxn modelId="{8E5C6AC6-95C8-4E76-9019-CB39E7CF2BC0}" type="presParOf" srcId="{0D50DDCF-0BED-4DEE-BBF6-F436D4F495AA}" destId="{85561861-C9EB-40D8-B8BC-2AEAF0A61B5C}" srcOrd="6" destOrd="0" presId="urn:microsoft.com/office/officeart/2005/8/layout/lProcess1"/>
    <dgm:cxn modelId="{73E8C4F9-5ACA-4659-8B89-02ADADCAC962}" type="presParOf" srcId="{0D50DDCF-0BED-4DEE-BBF6-F436D4F495AA}" destId="{86EED5F6-8526-4EBA-91BB-7FCC88F83C77}" srcOrd="7" destOrd="0" presId="urn:microsoft.com/office/officeart/2005/8/layout/lProcess1"/>
    <dgm:cxn modelId="{A759BA5E-A291-42D0-A127-2ADB3957DADF}" type="presParOf" srcId="{0D50DDCF-0BED-4DEE-BBF6-F436D4F495AA}" destId="{70ABCDE5-A481-48B1-B5C3-3D3EBC062CDD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04DFB-664F-4522-92F4-4B178DBC40A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F09E2-2A5D-4D1F-BE67-6028518DA4DC}">
      <dgm:prSet phldrT="[Text]"/>
      <dgm:spPr>
        <a:solidFill>
          <a:srgbClr val="3078BA"/>
        </a:solidFill>
      </dgm:spPr>
      <dgm:t>
        <a:bodyPr/>
        <a:lstStyle/>
        <a:p>
          <a:r>
            <a:rPr lang="en-US" dirty="0">
              <a:latin typeface="+mj-lt"/>
            </a:rPr>
            <a:t>Mandated Programs</a:t>
          </a:r>
          <a:endParaRPr lang="en-US" dirty="0"/>
        </a:p>
      </dgm:t>
    </dgm:pt>
    <dgm:pt modelId="{9BE430BB-C541-40BE-A6B6-9FFE8D8B4A9D}" type="parTrans" cxnId="{6B96813A-FFE7-417C-9BAD-35302EDA5649}">
      <dgm:prSet/>
      <dgm:spPr/>
      <dgm:t>
        <a:bodyPr/>
        <a:lstStyle/>
        <a:p>
          <a:endParaRPr lang="en-US"/>
        </a:p>
      </dgm:t>
    </dgm:pt>
    <dgm:pt modelId="{C5250E29-8F0A-4489-A965-406C16F5C8AC}" type="sibTrans" cxnId="{6B96813A-FFE7-417C-9BAD-35302EDA5649}">
      <dgm:prSet/>
      <dgm:spPr/>
      <dgm:t>
        <a:bodyPr/>
        <a:lstStyle/>
        <a:p>
          <a:endParaRPr lang="en-US"/>
        </a:p>
      </dgm:t>
    </dgm:pt>
    <dgm:pt modelId="{6FF7F871-CE70-4F02-8059-CAD1227D7FEC}">
      <dgm:prSet phldrT="[Text]"/>
      <dgm:spPr/>
      <dgm:t>
        <a:bodyPr/>
        <a:lstStyle/>
        <a:p>
          <a:r>
            <a:rPr lang="en-US" dirty="0">
              <a:latin typeface="+mj-lt"/>
            </a:rPr>
            <a:t>AIDS Funding (FY24, $152.9M)</a:t>
          </a:r>
        </a:p>
      </dgm:t>
    </dgm:pt>
    <dgm:pt modelId="{2130FBA0-A248-489C-B79A-2E1D69BDBF91}" type="parTrans" cxnId="{C5A2C8CC-B8B6-4138-B743-8B1B9D332E5C}">
      <dgm:prSet/>
      <dgm:spPr/>
      <dgm:t>
        <a:bodyPr/>
        <a:lstStyle/>
        <a:p>
          <a:endParaRPr lang="en-US"/>
        </a:p>
      </dgm:t>
    </dgm:pt>
    <dgm:pt modelId="{6F7E2AF8-9689-4349-8B72-1E5F953CFAF4}" type="sibTrans" cxnId="{C5A2C8CC-B8B6-4138-B743-8B1B9D332E5C}">
      <dgm:prSet/>
      <dgm:spPr/>
      <dgm:t>
        <a:bodyPr/>
        <a:lstStyle/>
        <a:p>
          <a:endParaRPr lang="en-US"/>
        </a:p>
      </dgm:t>
    </dgm:pt>
    <dgm:pt modelId="{C4FEC72C-2F33-4CF3-8381-A1BCBF5C05AC}">
      <dgm:prSet phldrT="[Text]"/>
      <dgm:spPr/>
      <dgm:t>
        <a:bodyPr/>
        <a:lstStyle/>
        <a:p>
          <a:r>
            <a:rPr lang="en-US" dirty="0">
              <a:latin typeface="+mj-lt"/>
            </a:rPr>
            <a:t>Small Business Innovation Research &amp; Small Business Technology Transfer (FY24, $52.1M)</a:t>
          </a:r>
        </a:p>
      </dgm:t>
    </dgm:pt>
    <dgm:pt modelId="{5CA7B36F-06DD-44D4-ADF5-5A0639B48621}" type="parTrans" cxnId="{4263466E-D2BC-4E44-B292-22DBD492A0A5}">
      <dgm:prSet/>
      <dgm:spPr/>
      <dgm:t>
        <a:bodyPr/>
        <a:lstStyle/>
        <a:p>
          <a:endParaRPr lang="en-US"/>
        </a:p>
      </dgm:t>
    </dgm:pt>
    <dgm:pt modelId="{7C540B74-8AD5-4BC1-8779-B8B81BF331C5}" type="sibTrans" cxnId="{4263466E-D2BC-4E44-B292-22DBD492A0A5}">
      <dgm:prSet/>
      <dgm:spPr/>
      <dgm:t>
        <a:bodyPr/>
        <a:lstStyle/>
        <a:p>
          <a:endParaRPr lang="en-US"/>
        </a:p>
      </dgm:t>
    </dgm:pt>
    <dgm:pt modelId="{1E4AC184-0079-444B-95BA-EA81EC2C2E45}">
      <dgm:prSet phldrT="[Text]"/>
      <dgm:spPr>
        <a:solidFill>
          <a:srgbClr val="3078BA"/>
        </a:solidFill>
      </dgm:spPr>
      <dgm:t>
        <a:bodyPr/>
        <a:lstStyle/>
        <a:p>
          <a:r>
            <a:rPr lang="en-US" dirty="0">
              <a:latin typeface="+mj-lt"/>
            </a:rPr>
            <a:t>Non-Grant Mechanisms</a:t>
          </a:r>
        </a:p>
      </dgm:t>
    </dgm:pt>
    <dgm:pt modelId="{A1252F6D-8348-4ACC-A860-77752C54DAEE}" type="parTrans" cxnId="{32B852DD-A29A-4BB4-B971-82DDA425B77E}">
      <dgm:prSet/>
      <dgm:spPr/>
      <dgm:t>
        <a:bodyPr/>
        <a:lstStyle/>
        <a:p>
          <a:endParaRPr lang="en-US"/>
        </a:p>
      </dgm:t>
    </dgm:pt>
    <dgm:pt modelId="{ED5BEE48-084E-4F8F-8C13-357263D8E7A1}" type="sibTrans" cxnId="{32B852DD-A29A-4BB4-B971-82DDA425B77E}">
      <dgm:prSet/>
      <dgm:spPr/>
      <dgm:t>
        <a:bodyPr/>
        <a:lstStyle/>
        <a:p>
          <a:endParaRPr lang="en-US"/>
        </a:p>
      </dgm:t>
    </dgm:pt>
    <dgm:pt modelId="{CA192A36-36E4-4806-8715-771818AC4691}">
      <dgm:prSet phldrT="[Text]"/>
      <dgm:spPr/>
      <dgm:t>
        <a:bodyPr/>
        <a:lstStyle/>
        <a:p>
          <a:r>
            <a:rPr lang="en-US" dirty="0">
              <a:latin typeface="+mj-lt"/>
            </a:rPr>
            <a:t>Personnel (Pay raises, Planned hires, Principal Investigator Recruitment)</a:t>
          </a:r>
        </a:p>
      </dgm:t>
    </dgm:pt>
    <dgm:pt modelId="{35C72C84-2A1F-4D32-89CD-9D27C5F9EBB4}" type="parTrans" cxnId="{A600DCE4-04EA-4A1F-8184-2693EA7C29F8}">
      <dgm:prSet/>
      <dgm:spPr/>
      <dgm:t>
        <a:bodyPr/>
        <a:lstStyle/>
        <a:p>
          <a:endParaRPr lang="en-US"/>
        </a:p>
      </dgm:t>
    </dgm:pt>
    <dgm:pt modelId="{DA5C035D-E098-4FE8-AD1F-4520736AABD9}" type="sibTrans" cxnId="{A600DCE4-04EA-4A1F-8184-2693EA7C29F8}">
      <dgm:prSet/>
      <dgm:spPr/>
      <dgm:t>
        <a:bodyPr/>
        <a:lstStyle/>
        <a:p>
          <a:endParaRPr lang="en-US"/>
        </a:p>
      </dgm:t>
    </dgm:pt>
    <dgm:pt modelId="{308D716A-E187-4FF3-9C18-338F378A58DA}">
      <dgm:prSet phldrT="[Text]"/>
      <dgm:spPr/>
      <dgm:t>
        <a:bodyPr/>
        <a:lstStyle/>
        <a:p>
          <a:r>
            <a:rPr lang="en-US" dirty="0">
              <a:latin typeface="+mj-lt"/>
            </a:rPr>
            <a:t>Mandated increases in NIH Assessments (e.g., Cybersecurity, Clinical Center, Rent)</a:t>
          </a:r>
        </a:p>
      </dgm:t>
    </dgm:pt>
    <dgm:pt modelId="{2F907129-8391-4C53-BD8E-E23084E63E93}" type="parTrans" cxnId="{B4933D7E-E921-4DCD-BCA1-2FD8ED70FB74}">
      <dgm:prSet/>
      <dgm:spPr/>
      <dgm:t>
        <a:bodyPr/>
        <a:lstStyle/>
        <a:p>
          <a:endParaRPr lang="en-US"/>
        </a:p>
      </dgm:t>
    </dgm:pt>
    <dgm:pt modelId="{F817351E-BF2F-4773-8CFB-B054EAE813AF}" type="sibTrans" cxnId="{B4933D7E-E921-4DCD-BCA1-2FD8ED70FB74}">
      <dgm:prSet/>
      <dgm:spPr/>
      <dgm:t>
        <a:bodyPr/>
        <a:lstStyle/>
        <a:p>
          <a:endParaRPr lang="en-US"/>
        </a:p>
      </dgm:t>
    </dgm:pt>
    <dgm:pt modelId="{AEFB8B5A-3540-4359-B3F5-A54B93F5CC4E}">
      <dgm:prSet phldrT="[Text]"/>
      <dgm:spPr/>
      <dgm:t>
        <a:bodyPr/>
        <a:lstStyle/>
        <a:p>
          <a:r>
            <a:rPr lang="en-US" dirty="0">
              <a:latin typeface="+mj-lt"/>
            </a:rPr>
            <a:t>Renovation costs</a:t>
          </a:r>
        </a:p>
      </dgm:t>
    </dgm:pt>
    <dgm:pt modelId="{BB438C7C-5266-4D4B-96A7-BD292C2BB603}" type="parTrans" cxnId="{5DA123B2-343B-47D0-B916-EDCF5F53EF40}">
      <dgm:prSet/>
      <dgm:spPr/>
      <dgm:t>
        <a:bodyPr/>
        <a:lstStyle/>
        <a:p>
          <a:endParaRPr lang="en-US"/>
        </a:p>
      </dgm:t>
    </dgm:pt>
    <dgm:pt modelId="{48E0CE85-E9E2-427B-88A5-42589B1885ED}" type="sibTrans" cxnId="{5DA123B2-343B-47D0-B916-EDCF5F53EF40}">
      <dgm:prSet/>
      <dgm:spPr/>
      <dgm:t>
        <a:bodyPr/>
        <a:lstStyle/>
        <a:p>
          <a:endParaRPr lang="en-US"/>
        </a:p>
      </dgm:t>
    </dgm:pt>
    <dgm:pt modelId="{D04D66FB-BDF4-400A-A0E7-CD224521D2B9}">
      <dgm:prSet phldrT="[Text]"/>
      <dgm:spPr/>
      <dgm:t>
        <a:bodyPr/>
        <a:lstStyle/>
        <a:p>
          <a:r>
            <a:rPr lang="en-US" dirty="0">
              <a:latin typeface="+mj-lt"/>
            </a:rPr>
            <a:t>IC Services (e.g., IT, Communications</a:t>
          </a:r>
        </a:p>
      </dgm:t>
    </dgm:pt>
    <dgm:pt modelId="{9185D4A1-7B92-4584-B32C-32920BAB5486}" type="parTrans" cxnId="{7BA62CFC-BE80-4E86-8479-A3AF8ACCF84F}">
      <dgm:prSet/>
      <dgm:spPr/>
      <dgm:t>
        <a:bodyPr/>
        <a:lstStyle/>
        <a:p>
          <a:endParaRPr lang="en-US"/>
        </a:p>
      </dgm:t>
    </dgm:pt>
    <dgm:pt modelId="{37DEFE4C-078B-4876-92D9-737CE969FF0A}" type="sibTrans" cxnId="{7BA62CFC-BE80-4E86-8479-A3AF8ACCF84F}">
      <dgm:prSet/>
      <dgm:spPr/>
      <dgm:t>
        <a:bodyPr/>
        <a:lstStyle/>
        <a:p>
          <a:endParaRPr lang="en-US"/>
        </a:p>
      </dgm:t>
    </dgm:pt>
    <dgm:pt modelId="{EAD75F1F-B648-4E5A-AD18-0BBE361113D6}">
      <dgm:prSet phldrT="[Text]"/>
      <dgm:spPr>
        <a:solidFill>
          <a:srgbClr val="3078BA"/>
        </a:solidFill>
      </dgm:spPr>
      <dgm:t>
        <a:bodyPr/>
        <a:lstStyle/>
        <a:p>
          <a:r>
            <a:rPr lang="en-US" dirty="0">
              <a:latin typeface="+mj-lt"/>
            </a:rPr>
            <a:t>Factors in Flux</a:t>
          </a:r>
        </a:p>
      </dgm:t>
    </dgm:pt>
    <dgm:pt modelId="{F10AE5B7-6C64-4004-9E46-EF15980B8BF9}" type="parTrans" cxnId="{CCA75C5F-54AA-4093-8241-0C6CA8012307}">
      <dgm:prSet/>
      <dgm:spPr/>
      <dgm:t>
        <a:bodyPr/>
        <a:lstStyle/>
        <a:p>
          <a:endParaRPr lang="en-US"/>
        </a:p>
      </dgm:t>
    </dgm:pt>
    <dgm:pt modelId="{F699F8BE-2AB3-457E-86DA-066B4A84D466}" type="sibTrans" cxnId="{CCA75C5F-54AA-4093-8241-0C6CA8012307}">
      <dgm:prSet/>
      <dgm:spPr/>
      <dgm:t>
        <a:bodyPr/>
        <a:lstStyle/>
        <a:p>
          <a:endParaRPr lang="en-US"/>
        </a:p>
      </dgm:t>
    </dgm:pt>
    <dgm:pt modelId="{00973670-56AF-4052-A165-A809922366D6}">
      <dgm:prSet phldrT="[Text]"/>
      <dgm:spPr/>
      <dgm:t>
        <a:bodyPr/>
        <a:lstStyle/>
        <a:p>
          <a:r>
            <a:rPr lang="en-US" dirty="0">
              <a:latin typeface="+mj-lt"/>
            </a:rPr>
            <a:t>Recissions (Legislative reductions)</a:t>
          </a:r>
        </a:p>
      </dgm:t>
    </dgm:pt>
    <dgm:pt modelId="{7DB23939-A4C6-4539-87BF-B55176E40713}" type="parTrans" cxnId="{36AC79F6-973D-4F5D-894C-3FEAECD64FE6}">
      <dgm:prSet/>
      <dgm:spPr/>
      <dgm:t>
        <a:bodyPr/>
        <a:lstStyle/>
        <a:p>
          <a:endParaRPr lang="en-US"/>
        </a:p>
      </dgm:t>
    </dgm:pt>
    <dgm:pt modelId="{74AB6BD7-80BC-4CCE-AC08-C7BA99932ED1}" type="sibTrans" cxnId="{36AC79F6-973D-4F5D-894C-3FEAECD64FE6}">
      <dgm:prSet/>
      <dgm:spPr/>
      <dgm:t>
        <a:bodyPr/>
        <a:lstStyle/>
        <a:p>
          <a:endParaRPr lang="en-US"/>
        </a:p>
      </dgm:t>
    </dgm:pt>
    <dgm:pt modelId="{E2CD5EE9-CEB7-4250-8B3C-E7EA0D9FC5DE}">
      <dgm:prSet phldrT="[Text]"/>
      <dgm:spPr/>
      <dgm:t>
        <a:bodyPr/>
        <a:lstStyle/>
        <a:p>
          <a:r>
            <a:rPr lang="en-US" dirty="0">
              <a:latin typeface="+mj-lt"/>
            </a:rPr>
            <a:t>Taps and Assessments (HHS and NIH OD costs)</a:t>
          </a:r>
        </a:p>
      </dgm:t>
    </dgm:pt>
    <dgm:pt modelId="{00FCB1D8-C146-4903-B40D-A82AC078089F}" type="parTrans" cxnId="{54564CC9-8012-42B9-86CF-D6228CC14904}">
      <dgm:prSet/>
      <dgm:spPr/>
      <dgm:t>
        <a:bodyPr/>
        <a:lstStyle/>
        <a:p>
          <a:endParaRPr lang="en-US"/>
        </a:p>
      </dgm:t>
    </dgm:pt>
    <dgm:pt modelId="{FDA81F60-82AA-4C19-9A99-FB3C050E6E33}" type="sibTrans" cxnId="{54564CC9-8012-42B9-86CF-D6228CC14904}">
      <dgm:prSet/>
      <dgm:spPr/>
      <dgm:t>
        <a:bodyPr/>
        <a:lstStyle/>
        <a:p>
          <a:endParaRPr lang="en-US"/>
        </a:p>
      </dgm:t>
    </dgm:pt>
    <dgm:pt modelId="{099640DC-B4EA-4B7C-8E23-CB77F05C7F33}">
      <dgm:prSet phldrT="[Text]"/>
      <dgm:spPr/>
      <dgm:t>
        <a:bodyPr/>
        <a:lstStyle/>
        <a:p>
          <a:r>
            <a:rPr lang="en-US" dirty="0">
              <a:latin typeface="+mj-lt"/>
            </a:rPr>
            <a:t>Unexpected needs &amp; emergencies</a:t>
          </a:r>
        </a:p>
      </dgm:t>
    </dgm:pt>
    <dgm:pt modelId="{DB153395-A29D-487F-8B11-8022EA73564C}" type="parTrans" cxnId="{3AEF2E6E-B14D-4DAA-BA59-B877CAA4DA68}">
      <dgm:prSet/>
      <dgm:spPr/>
      <dgm:t>
        <a:bodyPr/>
        <a:lstStyle/>
        <a:p>
          <a:endParaRPr lang="en-US"/>
        </a:p>
      </dgm:t>
    </dgm:pt>
    <dgm:pt modelId="{842B07C8-5953-4F4D-8FE2-5D86E6C61AEC}" type="sibTrans" cxnId="{3AEF2E6E-B14D-4DAA-BA59-B877CAA4DA68}">
      <dgm:prSet/>
      <dgm:spPr/>
      <dgm:t>
        <a:bodyPr/>
        <a:lstStyle/>
        <a:p>
          <a:endParaRPr lang="en-US"/>
        </a:p>
      </dgm:t>
    </dgm:pt>
    <dgm:pt modelId="{BD189BDC-AFC3-4073-B70F-9BB9B49247CF}">
      <dgm:prSet phldrT="[Text]"/>
      <dgm:spPr/>
      <dgm:t>
        <a:bodyPr/>
        <a:lstStyle/>
        <a:p>
          <a:r>
            <a:rPr lang="en-US" dirty="0">
              <a:latin typeface="+mj-lt"/>
            </a:rPr>
            <a:t>New NIH Policies (e.g., training stipends)</a:t>
          </a:r>
        </a:p>
      </dgm:t>
    </dgm:pt>
    <dgm:pt modelId="{C7CF827E-FCC3-45DF-A95F-369ECF818A9C}" type="parTrans" cxnId="{0D2B01AB-4234-46C4-BE17-F28FC37DFAB7}">
      <dgm:prSet/>
      <dgm:spPr/>
      <dgm:t>
        <a:bodyPr/>
        <a:lstStyle/>
        <a:p>
          <a:endParaRPr lang="en-US"/>
        </a:p>
      </dgm:t>
    </dgm:pt>
    <dgm:pt modelId="{8534507C-C9C8-492B-B617-016A25473870}" type="sibTrans" cxnId="{0D2B01AB-4234-46C4-BE17-F28FC37DFAB7}">
      <dgm:prSet/>
      <dgm:spPr/>
      <dgm:t>
        <a:bodyPr/>
        <a:lstStyle/>
        <a:p>
          <a:endParaRPr lang="en-US"/>
        </a:p>
      </dgm:t>
    </dgm:pt>
    <dgm:pt modelId="{E98AAB0E-266C-49E2-9B41-9D8EAA290331}">
      <dgm:prSet phldrT="[Text]"/>
      <dgm:spPr/>
      <dgm:t>
        <a:bodyPr/>
        <a:lstStyle/>
        <a:p>
          <a:r>
            <a:rPr lang="en-US" dirty="0">
              <a:latin typeface="+mj-lt"/>
            </a:rPr>
            <a:t>New legislative or policy mandates (e.g., IMPROVE)</a:t>
          </a:r>
        </a:p>
      </dgm:t>
    </dgm:pt>
    <dgm:pt modelId="{9BF00B90-F0CA-4308-B09F-C4E080CD7678}" type="parTrans" cxnId="{DF7F57CE-196C-4355-BF65-A25BD34290BC}">
      <dgm:prSet/>
      <dgm:spPr/>
      <dgm:t>
        <a:bodyPr/>
        <a:lstStyle/>
        <a:p>
          <a:endParaRPr lang="en-US"/>
        </a:p>
      </dgm:t>
    </dgm:pt>
    <dgm:pt modelId="{FFFDAB22-5983-461C-9E32-183DE264B37E}" type="sibTrans" cxnId="{DF7F57CE-196C-4355-BF65-A25BD34290BC}">
      <dgm:prSet/>
      <dgm:spPr/>
      <dgm:t>
        <a:bodyPr/>
        <a:lstStyle/>
        <a:p>
          <a:endParaRPr lang="en-US"/>
        </a:p>
      </dgm:t>
    </dgm:pt>
    <dgm:pt modelId="{E59838A6-610C-4024-8F52-0FEBFF2BE8A0}">
      <dgm:prSet phldrT="[Text]"/>
      <dgm:spPr/>
      <dgm:t>
        <a:bodyPr/>
        <a:lstStyle/>
        <a:p>
          <a:r>
            <a:rPr lang="en-US" dirty="0">
              <a:latin typeface="+mj-lt"/>
            </a:rPr>
            <a:t>Savings</a:t>
          </a:r>
        </a:p>
      </dgm:t>
    </dgm:pt>
    <dgm:pt modelId="{8ACA1C2C-9BD0-43B5-83BE-831A481C76B9}" type="parTrans" cxnId="{AECCDB11-776C-4AFC-A5D2-BC7848F4CE36}">
      <dgm:prSet/>
      <dgm:spPr/>
      <dgm:t>
        <a:bodyPr/>
        <a:lstStyle/>
        <a:p>
          <a:endParaRPr lang="en-US"/>
        </a:p>
      </dgm:t>
    </dgm:pt>
    <dgm:pt modelId="{70D9BF8F-8C62-4624-904D-880A60DC7EA0}" type="sibTrans" cxnId="{AECCDB11-776C-4AFC-A5D2-BC7848F4CE36}">
      <dgm:prSet/>
      <dgm:spPr/>
      <dgm:t>
        <a:bodyPr/>
        <a:lstStyle/>
        <a:p>
          <a:endParaRPr lang="en-US"/>
        </a:p>
      </dgm:t>
    </dgm:pt>
    <dgm:pt modelId="{B69E75D3-6390-41A1-A823-0654758F329B}" type="pres">
      <dgm:prSet presAssocID="{29C04DFB-664F-4522-92F4-4B178DBC40A2}" presName="Name0" presStyleCnt="0">
        <dgm:presLayoutVars>
          <dgm:dir/>
          <dgm:animLvl val="lvl"/>
          <dgm:resizeHandles val="exact"/>
        </dgm:presLayoutVars>
      </dgm:prSet>
      <dgm:spPr/>
    </dgm:pt>
    <dgm:pt modelId="{C995944D-82DA-4FAF-A40A-5149E6975AD1}" type="pres">
      <dgm:prSet presAssocID="{9A6F09E2-2A5D-4D1F-BE67-6028518DA4DC}" presName="composite" presStyleCnt="0"/>
      <dgm:spPr/>
    </dgm:pt>
    <dgm:pt modelId="{756B0774-62B1-48A8-AFDB-A9B746A33926}" type="pres">
      <dgm:prSet presAssocID="{9A6F09E2-2A5D-4D1F-BE67-6028518DA4D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61A01AE-C2C4-4481-AB0F-EB2F74932D36}" type="pres">
      <dgm:prSet presAssocID="{9A6F09E2-2A5D-4D1F-BE67-6028518DA4DC}" presName="desTx" presStyleLbl="alignAccFollowNode1" presStyleIdx="0" presStyleCnt="3">
        <dgm:presLayoutVars>
          <dgm:bulletEnabled val="1"/>
        </dgm:presLayoutVars>
      </dgm:prSet>
      <dgm:spPr/>
    </dgm:pt>
    <dgm:pt modelId="{BD71FD3E-D32F-441C-AA47-0617F0ABCC54}" type="pres">
      <dgm:prSet presAssocID="{C5250E29-8F0A-4489-A965-406C16F5C8AC}" presName="space" presStyleCnt="0"/>
      <dgm:spPr/>
    </dgm:pt>
    <dgm:pt modelId="{9E3E9A1F-BF4C-4936-987C-8DC1AA8FECF6}" type="pres">
      <dgm:prSet presAssocID="{1E4AC184-0079-444B-95BA-EA81EC2C2E45}" presName="composite" presStyleCnt="0"/>
      <dgm:spPr/>
    </dgm:pt>
    <dgm:pt modelId="{7FBC97D0-1191-47F1-8C47-3225722AA29C}" type="pres">
      <dgm:prSet presAssocID="{1E4AC184-0079-444B-95BA-EA81EC2C2E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6BED4B-35C1-40DB-AA55-2961FF01991A}" type="pres">
      <dgm:prSet presAssocID="{1E4AC184-0079-444B-95BA-EA81EC2C2E45}" presName="desTx" presStyleLbl="alignAccFollowNode1" presStyleIdx="1" presStyleCnt="3">
        <dgm:presLayoutVars>
          <dgm:bulletEnabled val="1"/>
        </dgm:presLayoutVars>
      </dgm:prSet>
      <dgm:spPr/>
    </dgm:pt>
    <dgm:pt modelId="{A02A75C8-1C85-47CC-B8AB-1ACAF547DECA}" type="pres">
      <dgm:prSet presAssocID="{ED5BEE48-084E-4F8F-8C13-357263D8E7A1}" presName="space" presStyleCnt="0"/>
      <dgm:spPr/>
    </dgm:pt>
    <dgm:pt modelId="{5DBF4E6F-2F01-48BB-A697-B4FC78102E82}" type="pres">
      <dgm:prSet presAssocID="{EAD75F1F-B648-4E5A-AD18-0BBE361113D6}" presName="composite" presStyleCnt="0"/>
      <dgm:spPr/>
    </dgm:pt>
    <dgm:pt modelId="{269336BC-0375-469A-814F-A0C0B6314859}" type="pres">
      <dgm:prSet presAssocID="{EAD75F1F-B648-4E5A-AD18-0BBE361113D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C4EE3C1-97EB-4D90-97BF-A638342FD2A9}" type="pres">
      <dgm:prSet presAssocID="{EAD75F1F-B648-4E5A-AD18-0BBE361113D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D4D4407-8E7C-47DB-9587-26F24C033DB0}" type="presOf" srcId="{CA192A36-36E4-4806-8715-771818AC4691}" destId="{AE6BED4B-35C1-40DB-AA55-2961FF01991A}" srcOrd="0" destOrd="0" presId="urn:microsoft.com/office/officeart/2005/8/layout/hList1"/>
    <dgm:cxn modelId="{AECCDB11-776C-4AFC-A5D2-BC7848F4CE36}" srcId="{EAD75F1F-B648-4E5A-AD18-0BBE361113D6}" destId="{E59838A6-610C-4024-8F52-0FEBFF2BE8A0}" srcOrd="5" destOrd="0" parTransId="{8ACA1C2C-9BD0-43B5-83BE-831A481C76B9}" sibTransId="{70D9BF8F-8C62-4624-904D-880A60DC7EA0}"/>
    <dgm:cxn modelId="{676FDF2A-98C4-4822-85DB-324606872FFE}" type="presOf" srcId="{00973670-56AF-4052-A165-A809922366D6}" destId="{DC4EE3C1-97EB-4D90-97BF-A638342FD2A9}" srcOrd="0" destOrd="0" presId="urn:microsoft.com/office/officeart/2005/8/layout/hList1"/>
    <dgm:cxn modelId="{6B96813A-FFE7-417C-9BAD-35302EDA5649}" srcId="{29C04DFB-664F-4522-92F4-4B178DBC40A2}" destId="{9A6F09E2-2A5D-4D1F-BE67-6028518DA4DC}" srcOrd="0" destOrd="0" parTransId="{9BE430BB-C541-40BE-A6B6-9FFE8D8B4A9D}" sibTransId="{C5250E29-8F0A-4489-A965-406C16F5C8AC}"/>
    <dgm:cxn modelId="{DB2EE13D-2084-4D8A-A268-C6D6F2CB18BC}" type="presOf" srcId="{E59838A6-610C-4024-8F52-0FEBFF2BE8A0}" destId="{DC4EE3C1-97EB-4D90-97BF-A638342FD2A9}" srcOrd="0" destOrd="5" presId="urn:microsoft.com/office/officeart/2005/8/layout/hList1"/>
    <dgm:cxn modelId="{08EF4D3F-8DA1-4E06-8A32-DFD258223778}" type="presOf" srcId="{E98AAB0E-266C-49E2-9B41-9D8EAA290331}" destId="{DC4EE3C1-97EB-4D90-97BF-A638342FD2A9}" srcOrd="0" destOrd="4" presId="urn:microsoft.com/office/officeart/2005/8/layout/hList1"/>
    <dgm:cxn modelId="{CCA75C5F-54AA-4093-8241-0C6CA8012307}" srcId="{29C04DFB-664F-4522-92F4-4B178DBC40A2}" destId="{EAD75F1F-B648-4E5A-AD18-0BBE361113D6}" srcOrd="2" destOrd="0" parTransId="{F10AE5B7-6C64-4004-9E46-EF15980B8BF9}" sibTransId="{F699F8BE-2AB3-457E-86DA-066B4A84D466}"/>
    <dgm:cxn modelId="{BABD0744-B40D-45F0-A536-BBCE1B68529D}" type="presOf" srcId="{308D716A-E187-4FF3-9C18-338F378A58DA}" destId="{AE6BED4B-35C1-40DB-AA55-2961FF01991A}" srcOrd="0" destOrd="1" presId="urn:microsoft.com/office/officeart/2005/8/layout/hList1"/>
    <dgm:cxn modelId="{DE9A4B6D-05D7-4AD5-9842-FCA530B6FAB7}" type="presOf" srcId="{1E4AC184-0079-444B-95BA-EA81EC2C2E45}" destId="{7FBC97D0-1191-47F1-8C47-3225722AA29C}" srcOrd="0" destOrd="0" presId="urn:microsoft.com/office/officeart/2005/8/layout/hList1"/>
    <dgm:cxn modelId="{3AEF2E6E-B14D-4DAA-BA59-B877CAA4DA68}" srcId="{EAD75F1F-B648-4E5A-AD18-0BBE361113D6}" destId="{099640DC-B4EA-4B7C-8E23-CB77F05C7F33}" srcOrd="2" destOrd="0" parTransId="{DB153395-A29D-487F-8B11-8022EA73564C}" sibTransId="{842B07C8-5953-4F4D-8FE2-5D86E6C61AEC}"/>
    <dgm:cxn modelId="{4263466E-D2BC-4E44-B292-22DBD492A0A5}" srcId="{9A6F09E2-2A5D-4D1F-BE67-6028518DA4DC}" destId="{C4FEC72C-2F33-4CF3-8381-A1BCBF5C05AC}" srcOrd="1" destOrd="0" parTransId="{5CA7B36F-06DD-44D4-ADF5-5A0639B48621}" sibTransId="{7C540B74-8AD5-4BC1-8779-B8B81BF331C5}"/>
    <dgm:cxn modelId="{F1250B52-F7EC-4A25-842D-00187B0A6E2D}" type="presOf" srcId="{D04D66FB-BDF4-400A-A0E7-CD224521D2B9}" destId="{AE6BED4B-35C1-40DB-AA55-2961FF01991A}" srcOrd="0" destOrd="3" presId="urn:microsoft.com/office/officeart/2005/8/layout/hList1"/>
    <dgm:cxn modelId="{382E1557-7436-4FFB-B8B9-37B4D0B969ED}" type="presOf" srcId="{099640DC-B4EA-4B7C-8E23-CB77F05C7F33}" destId="{DC4EE3C1-97EB-4D90-97BF-A638342FD2A9}" srcOrd="0" destOrd="2" presId="urn:microsoft.com/office/officeart/2005/8/layout/hList1"/>
    <dgm:cxn modelId="{C693D67D-2FBC-431F-91B0-A437F50922DE}" type="presOf" srcId="{C4FEC72C-2F33-4CF3-8381-A1BCBF5C05AC}" destId="{761A01AE-C2C4-4481-AB0F-EB2F74932D36}" srcOrd="0" destOrd="1" presId="urn:microsoft.com/office/officeart/2005/8/layout/hList1"/>
    <dgm:cxn modelId="{B4933D7E-E921-4DCD-BCA1-2FD8ED70FB74}" srcId="{1E4AC184-0079-444B-95BA-EA81EC2C2E45}" destId="{308D716A-E187-4FF3-9C18-338F378A58DA}" srcOrd="1" destOrd="0" parTransId="{2F907129-8391-4C53-BD8E-E23084E63E93}" sibTransId="{F817351E-BF2F-4773-8CFB-B054EAE813AF}"/>
    <dgm:cxn modelId="{E50B308F-BB26-43E4-9D46-C7846E520A39}" type="presOf" srcId="{9A6F09E2-2A5D-4D1F-BE67-6028518DA4DC}" destId="{756B0774-62B1-48A8-AFDB-A9B746A33926}" srcOrd="0" destOrd="0" presId="urn:microsoft.com/office/officeart/2005/8/layout/hList1"/>
    <dgm:cxn modelId="{00910092-CD79-42B0-905C-DEDA2536AE30}" type="presOf" srcId="{AEFB8B5A-3540-4359-B3F5-A54B93F5CC4E}" destId="{AE6BED4B-35C1-40DB-AA55-2961FF01991A}" srcOrd="0" destOrd="2" presId="urn:microsoft.com/office/officeart/2005/8/layout/hList1"/>
    <dgm:cxn modelId="{B1641C92-CE78-4E27-B051-AC595A9F86DA}" type="presOf" srcId="{29C04DFB-664F-4522-92F4-4B178DBC40A2}" destId="{B69E75D3-6390-41A1-A823-0654758F329B}" srcOrd="0" destOrd="0" presId="urn:microsoft.com/office/officeart/2005/8/layout/hList1"/>
    <dgm:cxn modelId="{0D2B01AB-4234-46C4-BE17-F28FC37DFAB7}" srcId="{EAD75F1F-B648-4E5A-AD18-0BBE361113D6}" destId="{BD189BDC-AFC3-4073-B70F-9BB9B49247CF}" srcOrd="3" destOrd="0" parTransId="{C7CF827E-FCC3-45DF-A95F-369ECF818A9C}" sibTransId="{8534507C-C9C8-492B-B617-016A25473870}"/>
    <dgm:cxn modelId="{5DA123B2-343B-47D0-B916-EDCF5F53EF40}" srcId="{1E4AC184-0079-444B-95BA-EA81EC2C2E45}" destId="{AEFB8B5A-3540-4359-B3F5-A54B93F5CC4E}" srcOrd="2" destOrd="0" parTransId="{BB438C7C-5266-4D4B-96A7-BD292C2BB603}" sibTransId="{48E0CE85-E9E2-427B-88A5-42589B1885ED}"/>
    <dgm:cxn modelId="{54564CC9-8012-42B9-86CF-D6228CC14904}" srcId="{EAD75F1F-B648-4E5A-AD18-0BBE361113D6}" destId="{E2CD5EE9-CEB7-4250-8B3C-E7EA0D9FC5DE}" srcOrd="1" destOrd="0" parTransId="{00FCB1D8-C146-4903-B40D-A82AC078089F}" sibTransId="{FDA81F60-82AA-4C19-9A99-FB3C050E6E33}"/>
    <dgm:cxn modelId="{C5A2C8CC-B8B6-4138-B743-8B1B9D332E5C}" srcId="{9A6F09E2-2A5D-4D1F-BE67-6028518DA4DC}" destId="{6FF7F871-CE70-4F02-8059-CAD1227D7FEC}" srcOrd="0" destOrd="0" parTransId="{2130FBA0-A248-489C-B79A-2E1D69BDBF91}" sibTransId="{6F7E2AF8-9689-4349-8B72-1E5F953CFAF4}"/>
    <dgm:cxn modelId="{DF7F57CE-196C-4355-BF65-A25BD34290BC}" srcId="{EAD75F1F-B648-4E5A-AD18-0BBE361113D6}" destId="{E98AAB0E-266C-49E2-9B41-9D8EAA290331}" srcOrd="4" destOrd="0" parTransId="{9BF00B90-F0CA-4308-B09F-C4E080CD7678}" sibTransId="{FFFDAB22-5983-461C-9E32-183DE264B37E}"/>
    <dgm:cxn modelId="{E9225AD0-2DA2-4437-A84A-B566D61B7F60}" type="presOf" srcId="{E2CD5EE9-CEB7-4250-8B3C-E7EA0D9FC5DE}" destId="{DC4EE3C1-97EB-4D90-97BF-A638342FD2A9}" srcOrd="0" destOrd="1" presId="urn:microsoft.com/office/officeart/2005/8/layout/hList1"/>
    <dgm:cxn modelId="{FC90E5D0-DED8-42E4-B3E2-E7DD07D819BE}" type="presOf" srcId="{BD189BDC-AFC3-4073-B70F-9BB9B49247CF}" destId="{DC4EE3C1-97EB-4D90-97BF-A638342FD2A9}" srcOrd="0" destOrd="3" presId="urn:microsoft.com/office/officeart/2005/8/layout/hList1"/>
    <dgm:cxn modelId="{32B852DD-A29A-4BB4-B971-82DDA425B77E}" srcId="{29C04DFB-664F-4522-92F4-4B178DBC40A2}" destId="{1E4AC184-0079-444B-95BA-EA81EC2C2E45}" srcOrd="1" destOrd="0" parTransId="{A1252F6D-8348-4ACC-A860-77752C54DAEE}" sibTransId="{ED5BEE48-084E-4F8F-8C13-357263D8E7A1}"/>
    <dgm:cxn modelId="{193241E2-8834-4FFA-A356-15CC9B841CE6}" type="presOf" srcId="{6FF7F871-CE70-4F02-8059-CAD1227D7FEC}" destId="{761A01AE-C2C4-4481-AB0F-EB2F74932D36}" srcOrd="0" destOrd="0" presId="urn:microsoft.com/office/officeart/2005/8/layout/hList1"/>
    <dgm:cxn modelId="{A600DCE4-04EA-4A1F-8184-2693EA7C29F8}" srcId="{1E4AC184-0079-444B-95BA-EA81EC2C2E45}" destId="{CA192A36-36E4-4806-8715-771818AC4691}" srcOrd="0" destOrd="0" parTransId="{35C72C84-2A1F-4D32-89CD-9D27C5F9EBB4}" sibTransId="{DA5C035D-E098-4FE8-AD1F-4520736AABD9}"/>
    <dgm:cxn modelId="{0D6582E9-E822-4941-AC26-D32A5C80AB69}" type="presOf" srcId="{EAD75F1F-B648-4E5A-AD18-0BBE361113D6}" destId="{269336BC-0375-469A-814F-A0C0B6314859}" srcOrd="0" destOrd="0" presId="urn:microsoft.com/office/officeart/2005/8/layout/hList1"/>
    <dgm:cxn modelId="{36AC79F6-973D-4F5D-894C-3FEAECD64FE6}" srcId="{EAD75F1F-B648-4E5A-AD18-0BBE361113D6}" destId="{00973670-56AF-4052-A165-A809922366D6}" srcOrd="0" destOrd="0" parTransId="{7DB23939-A4C6-4539-87BF-B55176E40713}" sibTransId="{74AB6BD7-80BC-4CCE-AC08-C7BA99932ED1}"/>
    <dgm:cxn modelId="{7BA62CFC-BE80-4E86-8479-A3AF8ACCF84F}" srcId="{1E4AC184-0079-444B-95BA-EA81EC2C2E45}" destId="{D04D66FB-BDF4-400A-A0E7-CD224521D2B9}" srcOrd="3" destOrd="0" parTransId="{9185D4A1-7B92-4584-B32C-32920BAB5486}" sibTransId="{37DEFE4C-078B-4876-92D9-737CE969FF0A}"/>
    <dgm:cxn modelId="{2859B73D-711F-4985-9F36-847B16282CF0}" type="presParOf" srcId="{B69E75D3-6390-41A1-A823-0654758F329B}" destId="{C995944D-82DA-4FAF-A40A-5149E6975AD1}" srcOrd="0" destOrd="0" presId="urn:microsoft.com/office/officeart/2005/8/layout/hList1"/>
    <dgm:cxn modelId="{0E1461A2-8AC2-44C2-92D5-37ED8C56BE64}" type="presParOf" srcId="{C995944D-82DA-4FAF-A40A-5149E6975AD1}" destId="{756B0774-62B1-48A8-AFDB-A9B746A33926}" srcOrd="0" destOrd="0" presId="urn:microsoft.com/office/officeart/2005/8/layout/hList1"/>
    <dgm:cxn modelId="{80941363-CD14-4673-BF4B-F61406BC15F2}" type="presParOf" srcId="{C995944D-82DA-4FAF-A40A-5149E6975AD1}" destId="{761A01AE-C2C4-4481-AB0F-EB2F74932D36}" srcOrd="1" destOrd="0" presId="urn:microsoft.com/office/officeart/2005/8/layout/hList1"/>
    <dgm:cxn modelId="{A402F278-D796-454C-95CC-4CB51B5A0713}" type="presParOf" srcId="{B69E75D3-6390-41A1-A823-0654758F329B}" destId="{BD71FD3E-D32F-441C-AA47-0617F0ABCC54}" srcOrd="1" destOrd="0" presId="urn:microsoft.com/office/officeart/2005/8/layout/hList1"/>
    <dgm:cxn modelId="{F5D43644-2AE1-42AA-84A6-0E64F607C20D}" type="presParOf" srcId="{B69E75D3-6390-41A1-A823-0654758F329B}" destId="{9E3E9A1F-BF4C-4936-987C-8DC1AA8FECF6}" srcOrd="2" destOrd="0" presId="urn:microsoft.com/office/officeart/2005/8/layout/hList1"/>
    <dgm:cxn modelId="{7F1AA58D-A86A-4047-9635-FDA8261E510F}" type="presParOf" srcId="{9E3E9A1F-BF4C-4936-987C-8DC1AA8FECF6}" destId="{7FBC97D0-1191-47F1-8C47-3225722AA29C}" srcOrd="0" destOrd="0" presId="urn:microsoft.com/office/officeart/2005/8/layout/hList1"/>
    <dgm:cxn modelId="{61F3CE53-7DC0-4510-8AC0-493CB1680B17}" type="presParOf" srcId="{9E3E9A1F-BF4C-4936-987C-8DC1AA8FECF6}" destId="{AE6BED4B-35C1-40DB-AA55-2961FF01991A}" srcOrd="1" destOrd="0" presId="urn:microsoft.com/office/officeart/2005/8/layout/hList1"/>
    <dgm:cxn modelId="{0D55D82B-81AD-4CE6-8108-C2569BC3255F}" type="presParOf" srcId="{B69E75D3-6390-41A1-A823-0654758F329B}" destId="{A02A75C8-1C85-47CC-B8AB-1ACAF547DECA}" srcOrd="3" destOrd="0" presId="urn:microsoft.com/office/officeart/2005/8/layout/hList1"/>
    <dgm:cxn modelId="{F317B2F3-8FB4-442D-B4EF-52D075BE9140}" type="presParOf" srcId="{B69E75D3-6390-41A1-A823-0654758F329B}" destId="{5DBF4E6F-2F01-48BB-A697-B4FC78102E82}" srcOrd="4" destOrd="0" presId="urn:microsoft.com/office/officeart/2005/8/layout/hList1"/>
    <dgm:cxn modelId="{122E9F90-50B5-4515-A18C-346C14ABED75}" type="presParOf" srcId="{5DBF4E6F-2F01-48BB-A697-B4FC78102E82}" destId="{269336BC-0375-469A-814F-A0C0B6314859}" srcOrd="0" destOrd="0" presId="urn:microsoft.com/office/officeart/2005/8/layout/hList1"/>
    <dgm:cxn modelId="{A9501921-0F5A-472A-92AD-A9A0C4E9AC05}" type="presParOf" srcId="{5DBF4E6F-2F01-48BB-A697-B4FC78102E82}" destId="{DC4EE3C1-97EB-4D90-97BF-A638342FD2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63A51-06FF-45F9-B36E-BADE5A287D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E8DD9-3F41-4E1F-822D-DFC7D03993C9}">
      <dgm:prSet phldrT="[Text]"/>
      <dgm:spPr>
        <a:solidFill>
          <a:srgbClr val="3078BA"/>
        </a:solidFill>
      </dgm:spPr>
      <dgm:t>
        <a:bodyPr/>
        <a:lstStyle/>
        <a:p>
          <a:r>
            <a:rPr lang="en-US" dirty="0"/>
            <a:t>Supplements</a:t>
          </a:r>
        </a:p>
      </dgm:t>
    </dgm:pt>
    <dgm:pt modelId="{F1C7DD6A-131D-4ECB-A792-EFA1D8A85DED}" type="parTrans" cxnId="{0849FC2D-D272-4A99-B252-401936F3CEB3}">
      <dgm:prSet/>
      <dgm:spPr/>
      <dgm:t>
        <a:bodyPr/>
        <a:lstStyle/>
        <a:p>
          <a:endParaRPr lang="en-US"/>
        </a:p>
      </dgm:t>
    </dgm:pt>
    <dgm:pt modelId="{C0A36558-4E2A-468A-B137-BF27640B9544}" type="sibTrans" cxnId="{0849FC2D-D272-4A99-B252-401936F3CEB3}">
      <dgm:prSet/>
      <dgm:spPr/>
      <dgm:t>
        <a:bodyPr/>
        <a:lstStyle/>
        <a:p>
          <a:endParaRPr lang="en-US"/>
        </a:p>
      </dgm:t>
    </dgm:pt>
    <dgm:pt modelId="{5AB8AC2F-5D2D-4725-9B3A-CA11D5A1F00B}">
      <dgm:prSet phldrT="[Text]"/>
      <dgm:spPr>
        <a:solidFill>
          <a:srgbClr val="3078BA"/>
        </a:solidFill>
      </dgm:spPr>
      <dgm:t>
        <a:bodyPr/>
        <a:lstStyle/>
        <a:p>
          <a:r>
            <a:rPr lang="en-US" dirty="0"/>
            <a:t>Reductions</a:t>
          </a:r>
        </a:p>
      </dgm:t>
    </dgm:pt>
    <dgm:pt modelId="{49E835B6-7055-45DD-93FA-CC836BA53E89}" type="parTrans" cxnId="{BD68B6D9-D7B0-4C33-8EB1-620F7E901633}">
      <dgm:prSet/>
      <dgm:spPr/>
      <dgm:t>
        <a:bodyPr/>
        <a:lstStyle/>
        <a:p>
          <a:endParaRPr lang="en-US"/>
        </a:p>
      </dgm:t>
    </dgm:pt>
    <dgm:pt modelId="{9558E4C7-F3CB-4B00-BF7F-C8DCD779BC89}" type="sibTrans" cxnId="{BD68B6D9-D7B0-4C33-8EB1-620F7E901633}">
      <dgm:prSet/>
      <dgm:spPr/>
      <dgm:t>
        <a:bodyPr/>
        <a:lstStyle/>
        <a:p>
          <a:endParaRPr lang="en-US"/>
        </a:p>
      </dgm:t>
    </dgm:pt>
    <dgm:pt modelId="{A0B096CA-392D-45EE-B175-0F4FE17A0BF6}">
      <dgm:prSet phldrT="[Text]"/>
      <dgm:spPr>
        <a:solidFill>
          <a:srgbClr val="3078BA"/>
        </a:solidFill>
      </dgm:spPr>
      <dgm:t>
        <a:bodyPr/>
        <a:lstStyle/>
        <a:p>
          <a:r>
            <a:rPr lang="en-US" dirty="0"/>
            <a:t>Collaboration</a:t>
          </a:r>
        </a:p>
      </dgm:t>
    </dgm:pt>
    <dgm:pt modelId="{6A32B468-5E35-4A1D-B35A-BB5EB55ADB0B}" type="parTrans" cxnId="{B84F8116-4580-4E32-ACB7-F72D37A6C9BA}">
      <dgm:prSet/>
      <dgm:spPr/>
      <dgm:t>
        <a:bodyPr/>
        <a:lstStyle/>
        <a:p>
          <a:endParaRPr lang="en-US"/>
        </a:p>
      </dgm:t>
    </dgm:pt>
    <dgm:pt modelId="{FB135980-713B-426D-8927-4A8C94DBE003}" type="sibTrans" cxnId="{B84F8116-4580-4E32-ACB7-F72D37A6C9BA}">
      <dgm:prSet/>
      <dgm:spPr/>
      <dgm:t>
        <a:bodyPr/>
        <a:lstStyle/>
        <a:p>
          <a:endParaRPr lang="en-US"/>
        </a:p>
      </dgm:t>
    </dgm:pt>
    <dgm:pt modelId="{2B56823C-8746-41DA-9F3B-92FA6518EC1A}">
      <dgm:prSet phldrT="[Text]"/>
      <dgm:spPr/>
      <dgm:t>
        <a:bodyPr/>
        <a:lstStyle/>
        <a:p>
          <a:r>
            <a:rPr lang="en-US" dirty="0"/>
            <a:t>Diversity</a:t>
          </a:r>
        </a:p>
      </dgm:t>
    </dgm:pt>
    <dgm:pt modelId="{4D5CE8E0-7CDF-40F4-9833-7B67976AB645}" type="parTrans" cxnId="{7A806EDD-21E3-42BD-9311-E56A92C8AE40}">
      <dgm:prSet/>
      <dgm:spPr/>
      <dgm:t>
        <a:bodyPr/>
        <a:lstStyle/>
        <a:p>
          <a:endParaRPr lang="en-US"/>
        </a:p>
      </dgm:t>
    </dgm:pt>
    <dgm:pt modelId="{92B6A363-D4EC-4175-8BD5-E5CC63971D6F}" type="sibTrans" cxnId="{7A806EDD-21E3-42BD-9311-E56A92C8AE40}">
      <dgm:prSet/>
      <dgm:spPr/>
      <dgm:t>
        <a:bodyPr/>
        <a:lstStyle/>
        <a:p>
          <a:endParaRPr lang="en-US"/>
        </a:p>
      </dgm:t>
    </dgm:pt>
    <dgm:pt modelId="{4E972026-4E38-4C6E-B910-9EC2BFC870D6}">
      <dgm:prSet phldrT="[Text]"/>
      <dgm:spPr/>
      <dgm:t>
        <a:bodyPr/>
        <a:lstStyle/>
        <a:p>
          <a:r>
            <a:rPr lang="en-US" dirty="0"/>
            <a:t>Administrative</a:t>
          </a:r>
        </a:p>
      </dgm:t>
    </dgm:pt>
    <dgm:pt modelId="{A6F4FC93-5D41-4B6F-9B7F-E9BD86B8B941}" type="parTrans" cxnId="{3822DD61-C05A-4C5C-B03C-5B14EA9ADE69}">
      <dgm:prSet/>
      <dgm:spPr/>
      <dgm:t>
        <a:bodyPr/>
        <a:lstStyle/>
        <a:p>
          <a:endParaRPr lang="en-US"/>
        </a:p>
      </dgm:t>
    </dgm:pt>
    <dgm:pt modelId="{FB24B4E6-299B-4BB7-AA47-E308CB993D15}" type="sibTrans" cxnId="{3822DD61-C05A-4C5C-B03C-5B14EA9ADE69}">
      <dgm:prSet/>
      <dgm:spPr/>
      <dgm:t>
        <a:bodyPr/>
        <a:lstStyle/>
        <a:p>
          <a:endParaRPr lang="en-US"/>
        </a:p>
      </dgm:t>
    </dgm:pt>
    <dgm:pt modelId="{3FBC847D-F1CF-429A-93EF-AC7AB2D46112}">
      <dgm:prSet phldrT="[Text]"/>
      <dgm:spPr/>
      <dgm:t>
        <a:bodyPr/>
        <a:lstStyle/>
        <a:p>
          <a:r>
            <a:rPr lang="en-US" dirty="0"/>
            <a:t>New R01s</a:t>
          </a:r>
        </a:p>
      </dgm:t>
    </dgm:pt>
    <dgm:pt modelId="{C02FB028-1617-479C-8E63-B0CC98880114}" type="parTrans" cxnId="{3D891B26-2DE6-485A-88B2-29C33DC3836F}">
      <dgm:prSet/>
      <dgm:spPr/>
      <dgm:t>
        <a:bodyPr/>
        <a:lstStyle/>
        <a:p>
          <a:endParaRPr lang="en-US"/>
        </a:p>
      </dgm:t>
    </dgm:pt>
    <dgm:pt modelId="{7B4EFBCB-8088-4445-84C9-26F75411B71C}" type="sibTrans" cxnId="{3D891B26-2DE6-485A-88B2-29C33DC3836F}">
      <dgm:prSet/>
      <dgm:spPr/>
      <dgm:t>
        <a:bodyPr/>
        <a:lstStyle/>
        <a:p>
          <a:endParaRPr lang="en-US"/>
        </a:p>
      </dgm:t>
    </dgm:pt>
    <dgm:pt modelId="{456E2293-BFCA-40DF-9713-CA9682E56AE3}">
      <dgm:prSet phldrT="[Text]"/>
      <dgm:spPr/>
      <dgm:t>
        <a:bodyPr/>
        <a:lstStyle/>
        <a:p>
          <a:r>
            <a:rPr lang="en-US" dirty="0"/>
            <a:t>New RFAs</a:t>
          </a:r>
        </a:p>
      </dgm:t>
    </dgm:pt>
    <dgm:pt modelId="{02F08B66-9989-442F-9D78-56B19CC7B7A4}" type="parTrans" cxnId="{CEC75D64-AE31-4410-81D6-56C226F9C421}">
      <dgm:prSet/>
      <dgm:spPr/>
      <dgm:t>
        <a:bodyPr/>
        <a:lstStyle/>
        <a:p>
          <a:endParaRPr lang="en-US"/>
        </a:p>
      </dgm:t>
    </dgm:pt>
    <dgm:pt modelId="{870BD4AB-76BC-4D9A-985B-94A3573F2E3B}" type="sibTrans" cxnId="{CEC75D64-AE31-4410-81D6-56C226F9C421}">
      <dgm:prSet/>
      <dgm:spPr/>
      <dgm:t>
        <a:bodyPr/>
        <a:lstStyle/>
        <a:p>
          <a:endParaRPr lang="en-US"/>
        </a:p>
      </dgm:t>
    </dgm:pt>
    <dgm:pt modelId="{D33238E9-6DD4-4D37-95B2-8A48ABF4A49B}">
      <dgm:prSet phldrT="[Text]"/>
      <dgm:spPr/>
      <dgm:t>
        <a:bodyPr/>
        <a:lstStyle/>
        <a:p>
          <a:r>
            <a:rPr lang="en-US" dirty="0"/>
            <a:t>Non-competing</a:t>
          </a:r>
        </a:p>
      </dgm:t>
    </dgm:pt>
    <dgm:pt modelId="{DC2F69D4-361A-491A-9EF6-3F7937BA20EF}" type="parTrans" cxnId="{727C1737-C476-47CE-AD1A-DCB5489E65DA}">
      <dgm:prSet/>
      <dgm:spPr/>
      <dgm:t>
        <a:bodyPr/>
        <a:lstStyle/>
        <a:p>
          <a:endParaRPr lang="en-US"/>
        </a:p>
      </dgm:t>
    </dgm:pt>
    <dgm:pt modelId="{8C69B743-AC9C-49C0-9E0B-C72B3A375BD3}" type="sibTrans" cxnId="{727C1737-C476-47CE-AD1A-DCB5489E65DA}">
      <dgm:prSet/>
      <dgm:spPr/>
      <dgm:t>
        <a:bodyPr/>
        <a:lstStyle/>
        <a:p>
          <a:endParaRPr lang="en-US"/>
        </a:p>
      </dgm:t>
    </dgm:pt>
    <dgm:pt modelId="{2A3A11E7-BE1D-497B-874B-12175128277D}">
      <dgm:prSet phldrT="[Text]"/>
      <dgm:spPr/>
      <dgm:t>
        <a:bodyPr/>
        <a:lstStyle/>
        <a:p>
          <a:r>
            <a:rPr lang="en-US" dirty="0"/>
            <a:t>Incoming</a:t>
          </a:r>
        </a:p>
      </dgm:t>
    </dgm:pt>
    <dgm:pt modelId="{65F5FB9C-FB76-4EBB-9619-7F5C8D4A10C2}" type="parTrans" cxnId="{114A0C18-4951-49DB-A6FE-7984D30DF5AF}">
      <dgm:prSet/>
      <dgm:spPr/>
      <dgm:t>
        <a:bodyPr/>
        <a:lstStyle/>
        <a:p>
          <a:endParaRPr lang="en-US"/>
        </a:p>
      </dgm:t>
    </dgm:pt>
    <dgm:pt modelId="{2CE8EB2D-628C-4225-9942-288B7CEB0C29}" type="sibTrans" cxnId="{114A0C18-4951-49DB-A6FE-7984D30DF5AF}">
      <dgm:prSet/>
      <dgm:spPr/>
      <dgm:t>
        <a:bodyPr/>
        <a:lstStyle/>
        <a:p>
          <a:endParaRPr lang="en-US"/>
        </a:p>
      </dgm:t>
    </dgm:pt>
    <dgm:pt modelId="{E12C0C56-E712-449C-A7E5-110A7B5E1A53}">
      <dgm:prSet phldrT="[Text]"/>
      <dgm:spPr/>
      <dgm:t>
        <a:bodyPr/>
        <a:lstStyle/>
        <a:p>
          <a:r>
            <a:rPr lang="en-US" dirty="0"/>
            <a:t>Outgoing</a:t>
          </a:r>
        </a:p>
      </dgm:t>
    </dgm:pt>
    <dgm:pt modelId="{531870A2-30F4-4BB7-8AAD-E9271CE484BA}" type="parTrans" cxnId="{89C93802-CDC4-40F6-9C93-D64BDDB93276}">
      <dgm:prSet/>
      <dgm:spPr/>
      <dgm:t>
        <a:bodyPr/>
        <a:lstStyle/>
        <a:p>
          <a:endParaRPr lang="en-US"/>
        </a:p>
      </dgm:t>
    </dgm:pt>
    <dgm:pt modelId="{2AAC1A3E-F82F-4011-BA04-11B116FB5DBB}" type="sibTrans" cxnId="{89C93802-CDC4-40F6-9C93-D64BDDB93276}">
      <dgm:prSet/>
      <dgm:spPr/>
      <dgm:t>
        <a:bodyPr/>
        <a:lstStyle/>
        <a:p>
          <a:endParaRPr lang="en-US"/>
        </a:p>
      </dgm:t>
    </dgm:pt>
    <dgm:pt modelId="{7EBFB186-D4D6-4A6E-839B-DC9D2C90D04F}">
      <dgm:prSet phldrT="[Text]"/>
      <dgm:spPr>
        <a:solidFill>
          <a:srgbClr val="3078BA"/>
        </a:solidFill>
      </dgm:spPr>
      <dgm:t>
        <a:bodyPr/>
        <a:lstStyle/>
        <a:p>
          <a:r>
            <a:rPr lang="en-US" dirty="0"/>
            <a:t>Set-asides</a:t>
          </a:r>
        </a:p>
      </dgm:t>
    </dgm:pt>
    <dgm:pt modelId="{3D2E9605-03E3-4B25-B844-8A344AEBBD0F}" type="parTrans" cxnId="{FD4DD170-6160-482B-8259-AD36DC06F117}">
      <dgm:prSet/>
      <dgm:spPr/>
      <dgm:t>
        <a:bodyPr/>
        <a:lstStyle/>
        <a:p>
          <a:endParaRPr lang="en-US"/>
        </a:p>
      </dgm:t>
    </dgm:pt>
    <dgm:pt modelId="{DFE02A11-1B8D-4646-B655-216520FFCB34}" type="sibTrans" cxnId="{FD4DD170-6160-482B-8259-AD36DC06F117}">
      <dgm:prSet/>
      <dgm:spPr/>
      <dgm:t>
        <a:bodyPr/>
        <a:lstStyle/>
        <a:p>
          <a:endParaRPr lang="en-US"/>
        </a:p>
      </dgm:t>
    </dgm:pt>
    <dgm:pt modelId="{AAF23408-078B-482E-8E52-04DAF9225A74}">
      <dgm:prSet phldrT="[Text]"/>
      <dgm:spPr/>
      <dgm:t>
        <a:bodyPr/>
        <a:lstStyle/>
        <a:p>
          <a:r>
            <a:rPr lang="en-US" dirty="0"/>
            <a:t>Director’s Reserves</a:t>
          </a:r>
        </a:p>
      </dgm:t>
    </dgm:pt>
    <dgm:pt modelId="{21EDCBF7-AF16-4374-ADDA-2C29B898BFC5}" type="parTrans" cxnId="{8D195617-5941-4BAB-B3D9-512E156B0D79}">
      <dgm:prSet/>
      <dgm:spPr/>
      <dgm:t>
        <a:bodyPr/>
        <a:lstStyle/>
        <a:p>
          <a:endParaRPr lang="en-US"/>
        </a:p>
      </dgm:t>
    </dgm:pt>
    <dgm:pt modelId="{62399C5A-041E-4199-BE81-9447A95F13B9}" type="sibTrans" cxnId="{8D195617-5941-4BAB-B3D9-512E156B0D79}">
      <dgm:prSet/>
      <dgm:spPr/>
      <dgm:t>
        <a:bodyPr/>
        <a:lstStyle/>
        <a:p>
          <a:endParaRPr lang="en-US"/>
        </a:p>
      </dgm:t>
    </dgm:pt>
    <dgm:pt modelId="{12534401-6F2C-49A3-AA00-C0D347B34B8E}" type="pres">
      <dgm:prSet presAssocID="{84263A51-06FF-45F9-B36E-BADE5A287D63}" presName="linear" presStyleCnt="0">
        <dgm:presLayoutVars>
          <dgm:dir/>
          <dgm:animLvl val="lvl"/>
          <dgm:resizeHandles val="exact"/>
        </dgm:presLayoutVars>
      </dgm:prSet>
      <dgm:spPr/>
    </dgm:pt>
    <dgm:pt modelId="{FEC0FA9E-2281-40EE-A244-9646DF182E40}" type="pres">
      <dgm:prSet presAssocID="{121E8DD9-3F41-4E1F-822D-DFC7D03993C9}" presName="parentLin" presStyleCnt="0"/>
      <dgm:spPr/>
    </dgm:pt>
    <dgm:pt modelId="{4F3939A7-41D3-4F43-8CA0-99803D4710C6}" type="pres">
      <dgm:prSet presAssocID="{121E8DD9-3F41-4E1F-822D-DFC7D03993C9}" presName="parentLeftMargin" presStyleLbl="node1" presStyleIdx="0" presStyleCnt="4"/>
      <dgm:spPr/>
    </dgm:pt>
    <dgm:pt modelId="{B6D62F22-3A3D-40AF-A957-5232A7368A58}" type="pres">
      <dgm:prSet presAssocID="{121E8DD9-3F41-4E1F-822D-DFC7D03993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642333-F2AF-4E86-9F30-001D188BDF63}" type="pres">
      <dgm:prSet presAssocID="{121E8DD9-3F41-4E1F-822D-DFC7D03993C9}" presName="negativeSpace" presStyleCnt="0"/>
      <dgm:spPr/>
    </dgm:pt>
    <dgm:pt modelId="{8E853505-6146-4543-ABFC-53CBDCA7FA12}" type="pres">
      <dgm:prSet presAssocID="{121E8DD9-3F41-4E1F-822D-DFC7D03993C9}" presName="childText" presStyleLbl="conFgAcc1" presStyleIdx="0" presStyleCnt="4">
        <dgm:presLayoutVars>
          <dgm:bulletEnabled val="1"/>
        </dgm:presLayoutVars>
      </dgm:prSet>
      <dgm:spPr/>
    </dgm:pt>
    <dgm:pt modelId="{C2718B0A-5D60-4CC7-8568-A9915410554B}" type="pres">
      <dgm:prSet presAssocID="{C0A36558-4E2A-468A-B137-BF27640B9544}" presName="spaceBetweenRectangles" presStyleCnt="0"/>
      <dgm:spPr/>
    </dgm:pt>
    <dgm:pt modelId="{4C674856-30CF-4803-85EA-1D86B0EBA586}" type="pres">
      <dgm:prSet presAssocID="{5AB8AC2F-5D2D-4725-9B3A-CA11D5A1F00B}" presName="parentLin" presStyleCnt="0"/>
      <dgm:spPr/>
    </dgm:pt>
    <dgm:pt modelId="{061E2161-3AB2-4A8D-B002-9B595E68709B}" type="pres">
      <dgm:prSet presAssocID="{5AB8AC2F-5D2D-4725-9B3A-CA11D5A1F00B}" presName="parentLeftMargin" presStyleLbl="node1" presStyleIdx="0" presStyleCnt="4"/>
      <dgm:spPr/>
    </dgm:pt>
    <dgm:pt modelId="{2BD5FE75-A2C3-41B6-80EB-AF77F3DF3B89}" type="pres">
      <dgm:prSet presAssocID="{5AB8AC2F-5D2D-4725-9B3A-CA11D5A1F0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0EB8CB-8850-48D8-800D-7AE08F021F1E}" type="pres">
      <dgm:prSet presAssocID="{5AB8AC2F-5D2D-4725-9B3A-CA11D5A1F00B}" presName="negativeSpace" presStyleCnt="0"/>
      <dgm:spPr/>
    </dgm:pt>
    <dgm:pt modelId="{F0C5F2A5-7EC5-4809-9835-9076155266D1}" type="pres">
      <dgm:prSet presAssocID="{5AB8AC2F-5D2D-4725-9B3A-CA11D5A1F00B}" presName="childText" presStyleLbl="conFgAcc1" presStyleIdx="1" presStyleCnt="4">
        <dgm:presLayoutVars>
          <dgm:bulletEnabled val="1"/>
        </dgm:presLayoutVars>
      </dgm:prSet>
      <dgm:spPr/>
    </dgm:pt>
    <dgm:pt modelId="{92869678-FCD8-48FB-A95C-E3EE1FAE7B17}" type="pres">
      <dgm:prSet presAssocID="{9558E4C7-F3CB-4B00-BF7F-C8DCD779BC89}" presName="spaceBetweenRectangles" presStyleCnt="0"/>
      <dgm:spPr/>
    </dgm:pt>
    <dgm:pt modelId="{05E95D45-B7BD-49FD-B3F3-86F6E10F952B}" type="pres">
      <dgm:prSet presAssocID="{A0B096CA-392D-45EE-B175-0F4FE17A0BF6}" presName="parentLin" presStyleCnt="0"/>
      <dgm:spPr/>
    </dgm:pt>
    <dgm:pt modelId="{25E0507E-0AC2-4774-A1F9-D2CD0FF9FCB6}" type="pres">
      <dgm:prSet presAssocID="{A0B096CA-392D-45EE-B175-0F4FE17A0BF6}" presName="parentLeftMargin" presStyleLbl="node1" presStyleIdx="1" presStyleCnt="4"/>
      <dgm:spPr/>
    </dgm:pt>
    <dgm:pt modelId="{5073896C-5FC7-40E5-8D7F-EB4DDBF28C67}" type="pres">
      <dgm:prSet presAssocID="{A0B096CA-392D-45EE-B175-0F4FE17A0B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038047-601B-486C-A744-84DA1CF31D01}" type="pres">
      <dgm:prSet presAssocID="{A0B096CA-392D-45EE-B175-0F4FE17A0BF6}" presName="negativeSpace" presStyleCnt="0"/>
      <dgm:spPr/>
    </dgm:pt>
    <dgm:pt modelId="{7408AB6C-F2D8-41FB-80AC-1D8673E2C9E4}" type="pres">
      <dgm:prSet presAssocID="{A0B096CA-392D-45EE-B175-0F4FE17A0BF6}" presName="childText" presStyleLbl="conFgAcc1" presStyleIdx="2" presStyleCnt="4">
        <dgm:presLayoutVars>
          <dgm:bulletEnabled val="1"/>
        </dgm:presLayoutVars>
      </dgm:prSet>
      <dgm:spPr/>
    </dgm:pt>
    <dgm:pt modelId="{72F0652A-D527-4D26-9B68-E82FE7578E18}" type="pres">
      <dgm:prSet presAssocID="{FB135980-713B-426D-8927-4A8C94DBE003}" presName="spaceBetweenRectangles" presStyleCnt="0"/>
      <dgm:spPr/>
    </dgm:pt>
    <dgm:pt modelId="{CE08AB2C-7244-4E78-9E4B-AE3BD3954BCD}" type="pres">
      <dgm:prSet presAssocID="{7EBFB186-D4D6-4A6E-839B-DC9D2C90D04F}" presName="parentLin" presStyleCnt="0"/>
      <dgm:spPr/>
    </dgm:pt>
    <dgm:pt modelId="{170FE328-0F79-4117-9B16-DA8EA506BE99}" type="pres">
      <dgm:prSet presAssocID="{7EBFB186-D4D6-4A6E-839B-DC9D2C90D04F}" presName="parentLeftMargin" presStyleLbl="node1" presStyleIdx="2" presStyleCnt="4"/>
      <dgm:spPr/>
    </dgm:pt>
    <dgm:pt modelId="{60FFB63A-EA90-4020-BD2D-DBB39D3AF02A}" type="pres">
      <dgm:prSet presAssocID="{7EBFB186-D4D6-4A6E-839B-DC9D2C90D0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6CC5F5F-77AE-4DDA-97A4-2577A142B565}" type="pres">
      <dgm:prSet presAssocID="{7EBFB186-D4D6-4A6E-839B-DC9D2C90D04F}" presName="negativeSpace" presStyleCnt="0"/>
      <dgm:spPr/>
    </dgm:pt>
    <dgm:pt modelId="{C5F935AF-4772-4FD0-BAB8-0758C7741D1D}" type="pres">
      <dgm:prSet presAssocID="{7EBFB186-D4D6-4A6E-839B-DC9D2C90D0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C93802-CDC4-40F6-9C93-D64BDDB93276}" srcId="{A0B096CA-392D-45EE-B175-0F4FE17A0BF6}" destId="{E12C0C56-E712-449C-A7E5-110A7B5E1A53}" srcOrd="1" destOrd="0" parTransId="{531870A2-30F4-4BB7-8AAD-E9271CE484BA}" sibTransId="{2AAC1A3E-F82F-4011-BA04-11B116FB5DBB}"/>
    <dgm:cxn modelId="{ADD88909-F063-4BA0-BE23-F0A65522B7CE}" type="presOf" srcId="{5AB8AC2F-5D2D-4725-9B3A-CA11D5A1F00B}" destId="{061E2161-3AB2-4A8D-B002-9B595E68709B}" srcOrd="0" destOrd="0" presId="urn:microsoft.com/office/officeart/2005/8/layout/list1"/>
    <dgm:cxn modelId="{B84F8116-4580-4E32-ACB7-F72D37A6C9BA}" srcId="{84263A51-06FF-45F9-B36E-BADE5A287D63}" destId="{A0B096CA-392D-45EE-B175-0F4FE17A0BF6}" srcOrd="2" destOrd="0" parTransId="{6A32B468-5E35-4A1D-B35A-BB5EB55ADB0B}" sibTransId="{FB135980-713B-426D-8927-4A8C94DBE003}"/>
    <dgm:cxn modelId="{8D195617-5941-4BAB-B3D9-512E156B0D79}" srcId="{7EBFB186-D4D6-4A6E-839B-DC9D2C90D04F}" destId="{AAF23408-078B-482E-8E52-04DAF9225A74}" srcOrd="0" destOrd="0" parTransId="{21EDCBF7-AF16-4374-ADDA-2C29B898BFC5}" sibTransId="{62399C5A-041E-4199-BE81-9447A95F13B9}"/>
    <dgm:cxn modelId="{114A0C18-4951-49DB-A6FE-7984D30DF5AF}" srcId="{A0B096CA-392D-45EE-B175-0F4FE17A0BF6}" destId="{2A3A11E7-BE1D-497B-874B-12175128277D}" srcOrd="0" destOrd="0" parTransId="{65F5FB9C-FB76-4EBB-9619-7F5C8D4A10C2}" sibTransId="{2CE8EB2D-628C-4225-9942-288B7CEB0C29}"/>
    <dgm:cxn modelId="{D2BB2224-F48C-44F0-BE56-1A25C40A32F9}" type="presOf" srcId="{5AB8AC2F-5D2D-4725-9B3A-CA11D5A1F00B}" destId="{2BD5FE75-A2C3-41B6-80EB-AF77F3DF3B89}" srcOrd="1" destOrd="0" presId="urn:microsoft.com/office/officeart/2005/8/layout/list1"/>
    <dgm:cxn modelId="{3D891B26-2DE6-485A-88B2-29C33DC3836F}" srcId="{5AB8AC2F-5D2D-4725-9B3A-CA11D5A1F00B}" destId="{3FBC847D-F1CF-429A-93EF-AC7AB2D46112}" srcOrd="0" destOrd="0" parTransId="{C02FB028-1617-479C-8E63-B0CC98880114}" sibTransId="{7B4EFBCB-8088-4445-84C9-26F75411B71C}"/>
    <dgm:cxn modelId="{0849FC2D-D272-4A99-B252-401936F3CEB3}" srcId="{84263A51-06FF-45F9-B36E-BADE5A287D63}" destId="{121E8DD9-3F41-4E1F-822D-DFC7D03993C9}" srcOrd="0" destOrd="0" parTransId="{F1C7DD6A-131D-4ECB-A792-EFA1D8A85DED}" sibTransId="{C0A36558-4E2A-468A-B137-BF27640B9544}"/>
    <dgm:cxn modelId="{6AE07B2F-EE2D-4B6B-AE8E-0A035901D40C}" type="presOf" srcId="{A0B096CA-392D-45EE-B175-0F4FE17A0BF6}" destId="{25E0507E-0AC2-4774-A1F9-D2CD0FF9FCB6}" srcOrd="0" destOrd="0" presId="urn:microsoft.com/office/officeart/2005/8/layout/list1"/>
    <dgm:cxn modelId="{57B81F36-BEC7-4C47-9EC6-942591579CDD}" type="presOf" srcId="{2A3A11E7-BE1D-497B-874B-12175128277D}" destId="{7408AB6C-F2D8-41FB-80AC-1D8673E2C9E4}" srcOrd="0" destOrd="0" presId="urn:microsoft.com/office/officeart/2005/8/layout/list1"/>
    <dgm:cxn modelId="{E5327036-A155-47E4-A16E-4D03E485C598}" type="presOf" srcId="{E12C0C56-E712-449C-A7E5-110A7B5E1A53}" destId="{7408AB6C-F2D8-41FB-80AC-1D8673E2C9E4}" srcOrd="0" destOrd="1" presId="urn:microsoft.com/office/officeart/2005/8/layout/list1"/>
    <dgm:cxn modelId="{727C1737-C476-47CE-AD1A-DCB5489E65DA}" srcId="{5AB8AC2F-5D2D-4725-9B3A-CA11D5A1F00B}" destId="{D33238E9-6DD4-4D37-95B2-8A48ABF4A49B}" srcOrd="2" destOrd="0" parTransId="{DC2F69D4-361A-491A-9EF6-3F7937BA20EF}" sibTransId="{8C69B743-AC9C-49C0-9E0B-C72B3A375BD3}"/>
    <dgm:cxn modelId="{3822DD61-C05A-4C5C-B03C-5B14EA9ADE69}" srcId="{121E8DD9-3F41-4E1F-822D-DFC7D03993C9}" destId="{4E972026-4E38-4C6E-B910-9EC2BFC870D6}" srcOrd="1" destOrd="0" parTransId="{A6F4FC93-5D41-4B6F-9B7F-E9BD86B8B941}" sibTransId="{FB24B4E6-299B-4BB7-AA47-E308CB993D15}"/>
    <dgm:cxn modelId="{CEC75D64-AE31-4410-81D6-56C226F9C421}" srcId="{5AB8AC2F-5D2D-4725-9B3A-CA11D5A1F00B}" destId="{456E2293-BFCA-40DF-9713-CA9682E56AE3}" srcOrd="1" destOrd="0" parTransId="{02F08B66-9989-442F-9D78-56B19CC7B7A4}" sibTransId="{870BD4AB-76BC-4D9A-985B-94A3573F2E3B}"/>
    <dgm:cxn modelId="{F027C464-962D-4BD0-8090-BF02B2DE30C9}" type="presOf" srcId="{7EBFB186-D4D6-4A6E-839B-DC9D2C90D04F}" destId="{170FE328-0F79-4117-9B16-DA8EA506BE99}" srcOrd="0" destOrd="0" presId="urn:microsoft.com/office/officeart/2005/8/layout/list1"/>
    <dgm:cxn modelId="{EC273968-0240-4FB6-A8D3-5634C94156CA}" type="presOf" srcId="{AAF23408-078B-482E-8E52-04DAF9225A74}" destId="{C5F935AF-4772-4FD0-BAB8-0758C7741D1D}" srcOrd="0" destOrd="0" presId="urn:microsoft.com/office/officeart/2005/8/layout/list1"/>
    <dgm:cxn modelId="{5CC76D68-D788-4126-A816-1F15DE19B1D1}" type="presOf" srcId="{84263A51-06FF-45F9-B36E-BADE5A287D63}" destId="{12534401-6F2C-49A3-AA00-C0D347B34B8E}" srcOrd="0" destOrd="0" presId="urn:microsoft.com/office/officeart/2005/8/layout/list1"/>
    <dgm:cxn modelId="{46828369-DA4F-48F9-88EE-9829BD3122D1}" type="presOf" srcId="{3FBC847D-F1CF-429A-93EF-AC7AB2D46112}" destId="{F0C5F2A5-7EC5-4809-9835-9076155266D1}" srcOrd="0" destOrd="0" presId="urn:microsoft.com/office/officeart/2005/8/layout/list1"/>
    <dgm:cxn modelId="{FD4DD170-6160-482B-8259-AD36DC06F117}" srcId="{84263A51-06FF-45F9-B36E-BADE5A287D63}" destId="{7EBFB186-D4D6-4A6E-839B-DC9D2C90D04F}" srcOrd="3" destOrd="0" parTransId="{3D2E9605-03E3-4B25-B844-8A344AEBBD0F}" sibTransId="{DFE02A11-1B8D-4646-B655-216520FFCB34}"/>
    <dgm:cxn modelId="{B5530B74-5CD9-47C5-A5DD-422B522A193A}" type="presOf" srcId="{7EBFB186-D4D6-4A6E-839B-DC9D2C90D04F}" destId="{60FFB63A-EA90-4020-BD2D-DBB39D3AF02A}" srcOrd="1" destOrd="0" presId="urn:microsoft.com/office/officeart/2005/8/layout/list1"/>
    <dgm:cxn modelId="{612C5876-25C5-469A-99B4-83F0E4712C67}" type="presOf" srcId="{2B56823C-8746-41DA-9F3B-92FA6518EC1A}" destId="{8E853505-6146-4543-ABFC-53CBDCA7FA12}" srcOrd="0" destOrd="0" presId="urn:microsoft.com/office/officeart/2005/8/layout/list1"/>
    <dgm:cxn modelId="{27F48EA7-50D0-4425-8C93-6326FA53E803}" type="presOf" srcId="{456E2293-BFCA-40DF-9713-CA9682E56AE3}" destId="{F0C5F2A5-7EC5-4809-9835-9076155266D1}" srcOrd="0" destOrd="1" presId="urn:microsoft.com/office/officeart/2005/8/layout/list1"/>
    <dgm:cxn modelId="{D66280AC-1333-4E41-9E19-D956444C3786}" type="presOf" srcId="{4E972026-4E38-4C6E-B910-9EC2BFC870D6}" destId="{8E853505-6146-4543-ABFC-53CBDCA7FA12}" srcOrd="0" destOrd="1" presId="urn:microsoft.com/office/officeart/2005/8/layout/list1"/>
    <dgm:cxn modelId="{FBB03AB7-D4E8-45AC-A415-51E06E86E796}" type="presOf" srcId="{121E8DD9-3F41-4E1F-822D-DFC7D03993C9}" destId="{4F3939A7-41D3-4F43-8CA0-99803D4710C6}" srcOrd="0" destOrd="0" presId="urn:microsoft.com/office/officeart/2005/8/layout/list1"/>
    <dgm:cxn modelId="{BD68B6D9-D7B0-4C33-8EB1-620F7E901633}" srcId="{84263A51-06FF-45F9-B36E-BADE5A287D63}" destId="{5AB8AC2F-5D2D-4725-9B3A-CA11D5A1F00B}" srcOrd="1" destOrd="0" parTransId="{49E835B6-7055-45DD-93FA-CC836BA53E89}" sibTransId="{9558E4C7-F3CB-4B00-BF7F-C8DCD779BC89}"/>
    <dgm:cxn modelId="{446911DA-668F-4AD4-A081-F1EAAC00BA20}" type="presOf" srcId="{121E8DD9-3F41-4E1F-822D-DFC7D03993C9}" destId="{B6D62F22-3A3D-40AF-A957-5232A7368A58}" srcOrd="1" destOrd="0" presId="urn:microsoft.com/office/officeart/2005/8/layout/list1"/>
    <dgm:cxn modelId="{7A806EDD-21E3-42BD-9311-E56A92C8AE40}" srcId="{121E8DD9-3F41-4E1F-822D-DFC7D03993C9}" destId="{2B56823C-8746-41DA-9F3B-92FA6518EC1A}" srcOrd="0" destOrd="0" parTransId="{4D5CE8E0-7CDF-40F4-9833-7B67976AB645}" sibTransId="{92B6A363-D4EC-4175-8BD5-E5CC63971D6F}"/>
    <dgm:cxn modelId="{AF4864E4-9C3D-4BC7-96C6-E15D081EA21C}" type="presOf" srcId="{A0B096CA-392D-45EE-B175-0F4FE17A0BF6}" destId="{5073896C-5FC7-40E5-8D7F-EB4DDBF28C67}" srcOrd="1" destOrd="0" presId="urn:microsoft.com/office/officeart/2005/8/layout/list1"/>
    <dgm:cxn modelId="{4A2C57FC-B2EA-4B81-9A5F-3232D2F62C13}" type="presOf" srcId="{D33238E9-6DD4-4D37-95B2-8A48ABF4A49B}" destId="{F0C5F2A5-7EC5-4809-9835-9076155266D1}" srcOrd="0" destOrd="2" presId="urn:microsoft.com/office/officeart/2005/8/layout/list1"/>
    <dgm:cxn modelId="{44F67EC6-B35B-49DD-839D-EFC7E74ED142}" type="presParOf" srcId="{12534401-6F2C-49A3-AA00-C0D347B34B8E}" destId="{FEC0FA9E-2281-40EE-A244-9646DF182E40}" srcOrd="0" destOrd="0" presId="urn:microsoft.com/office/officeart/2005/8/layout/list1"/>
    <dgm:cxn modelId="{F4341B00-31DC-43DE-9433-955A52C738C0}" type="presParOf" srcId="{FEC0FA9E-2281-40EE-A244-9646DF182E40}" destId="{4F3939A7-41D3-4F43-8CA0-99803D4710C6}" srcOrd="0" destOrd="0" presId="urn:microsoft.com/office/officeart/2005/8/layout/list1"/>
    <dgm:cxn modelId="{88964FE9-05E1-467A-BA94-58530F09D9A1}" type="presParOf" srcId="{FEC0FA9E-2281-40EE-A244-9646DF182E40}" destId="{B6D62F22-3A3D-40AF-A957-5232A7368A58}" srcOrd="1" destOrd="0" presId="urn:microsoft.com/office/officeart/2005/8/layout/list1"/>
    <dgm:cxn modelId="{B4C9553B-6533-4238-A199-3A669C9BEE6A}" type="presParOf" srcId="{12534401-6F2C-49A3-AA00-C0D347B34B8E}" destId="{33642333-F2AF-4E86-9F30-001D188BDF63}" srcOrd="1" destOrd="0" presId="urn:microsoft.com/office/officeart/2005/8/layout/list1"/>
    <dgm:cxn modelId="{2779E13A-A315-44BF-BFBD-0560E2EC3109}" type="presParOf" srcId="{12534401-6F2C-49A3-AA00-C0D347B34B8E}" destId="{8E853505-6146-4543-ABFC-53CBDCA7FA12}" srcOrd="2" destOrd="0" presId="urn:microsoft.com/office/officeart/2005/8/layout/list1"/>
    <dgm:cxn modelId="{98E1B527-687A-47C2-A154-65AD610D9B77}" type="presParOf" srcId="{12534401-6F2C-49A3-AA00-C0D347B34B8E}" destId="{C2718B0A-5D60-4CC7-8568-A9915410554B}" srcOrd="3" destOrd="0" presId="urn:microsoft.com/office/officeart/2005/8/layout/list1"/>
    <dgm:cxn modelId="{74C94882-A837-4CF9-820C-5DC728DC29B1}" type="presParOf" srcId="{12534401-6F2C-49A3-AA00-C0D347B34B8E}" destId="{4C674856-30CF-4803-85EA-1D86B0EBA586}" srcOrd="4" destOrd="0" presId="urn:microsoft.com/office/officeart/2005/8/layout/list1"/>
    <dgm:cxn modelId="{925CA1E0-F5C3-4A1D-8AE2-F6F5E7F3F324}" type="presParOf" srcId="{4C674856-30CF-4803-85EA-1D86B0EBA586}" destId="{061E2161-3AB2-4A8D-B002-9B595E68709B}" srcOrd="0" destOrd="0" presId="urn:microsoft.com/office/officeart/2005/8/layout/list1"/>
    <dgm:cxn modelId="{B7F757EF-2CBA-46F6-A994-5FAFF9E54582}" type="presParOf" srcId="{4C674856-30CF-4803-85EA-1D86B0EBA586}" destId="{2BD5FE75-A2C3-41B6-80EB-AF77F3DF3B89}" srcOrd="1" destOrd="0" presId="urn:microsoft.com/office/officeart/2005/8/layout/list1"/>
    <dgm:cxn modelId="{6F4E4F6F-7211-4998-A00A-89F6497C05D8}" type="presParOf" srcId="{12534401-6F2C-49A3-AA00-C0D347B34B8E}" destId="{830EB8CB-8850-48D8-800D-7AE08F021F1E}" srcOrd="5" destOrd="0" presId="urn:microsoft.com/office/officeart/2005/8/layout/list1"/>
    <dgm:cxn modelId="{3385E6BF-1813-4ABF-92ED-0939A72DE57A}" type="presParOf" srcId="{12534401-6F2C-49A3-AA00-C0D347B34B8E}" destId="{F0C5F2A5-7EC5-4809-9835-9076155266D1}" srcOrd="6" destOrd="0" presId="urn:microsoft.com/office/officeart/2005/8/layout/list1"/>
    <dgm:cxn modelId="{5BC0037D-CE41-4C3B-B571-EB98B154B151}" type="presParOf" srcId="{12534401-6F2C-49A3-AA00-C0D347B34B8E}" destId="{92869678-FCD8-48FB-A95C-E3EE1FAE7B17}" srcOrd="7" destOrd="0" presId="urn:microsoft.com/office/officeart/2005/8/layout/list1"/>
    <dgm:cxn modelId="{42FDC284-3A4B-4E06-AB8A-60F5C5828D4A}" type="presParOf" srcId="{12534401-6F2C-49A3-AA00-C0D347B34B8E}" destId="{05E95D45-B7BD-49FD-B3F3-86F6E10F952B}" srcOrd="8" destOrd="0" presId="urn:microsoft.com/office/officeart/2005/8/layout/list1"/>
    <dgm:cxn modelId="{26D73BB7-52A6-4B26-95B4-1AC23D775007}" type="presParOf" srcId="{05E95D45-B7BD-49FD-B3F3-86F6E10F952B}" destId="{25E0507E-0AC2-4774-A1F9-D2CD0FF9FCB6}" srcOrd="0" destOrd="0" presId="urn:microsoft.com/office/officeart/2005/8/layout/list1"/>
    <dgm:cxn modelId="{F9158DB4-A6AB-4853-895C-483B74761218}" type="presParOf" srcId="{05E95D45-B7BD-49FD-B3F3-86F6E10F952B}" destId="{5073896C-5FC7-40E5-8D7F-EB4DDBF28C67}" srcOrd="1" destOrd="0" presId="urn:microsoft.com/office/officeart/2005/8/layout/list1"/>
    <dgm:cxn modelId="{1D3AF929-2A94-464B-BAA4-5476EDB6EB8F}" type="presParOf" srcId="{12534401-6F2C-49A3-AA00-C0D347B34B8E}" destId="{19038047-601B-486C-A744-84DA1CF31D01}" srcOrd="9" destOrd="0" presId="urn:microsoft.com/office/officeart/2005/8/layout/list1"/>
    <dgm:cxn modelId="{E74A4311-9855-41D0-B2CE-26F2950B7785}" type="presParOf" srcId="{12534401-6F2C-49A3-AA00-C0D347B34B8E}" destId="{7408AB6C-F2D8-41FB-80AC-1D8673E2C9E4}" srcOrd="10" destOrd="0" presId="urn:microsoft.com/office/officeart/2005/8/layout/list1"/>
    <dgm:cxn modelId="{A1A090AE-F7CC-4EDA-8315-7BA03E98C70D}" type="presParOf" srcId="{12534401-6F2C-49A3-AA00-C0D347B34B8E}" destId="{72F0652A-D527-4D26-9B68-E82FE7578E18}" srcOrd="11" destOrd="0" presId="urn:microsoft.com/office/officeart/2005/8/layout/list1"/>
    <dgm:cxn modelId="{8552A4E6-1C9C-4BFD-B20F-6A489001EF55}" type="presParOf" srcId="{12534401-6F2C-49A3-AA00-C0D347B34B8E}" destId="{CE08AB2C-7244-4E78-9E4B-AE3BD3954BCD}" srcOrd="12" destOrd="0" presId="urn:microsoft.com/office/officeart/2005/8/layout/list1"/>
    <dgm:cxn modelId="{BC06BC51-E2DE-40E8-B15E-85116A4944BE}" type="presParOf" srcId="{CE08AB2C-7244-4E78-9E4B-AE3BD3954BCD}" destId="{170FE328-0F79-4117-9B16-DA8EA506BE99}" srcOrd="0" destOrd="0" presId="urn:microsoft.com/office/officeart/2005/8/layout/list1"/>
    <dgm:cxn modelId="{47B72361-A46E-464C-AD3F-34233A4F7739}" type="presParOf" srcId="{CE08AB2C-7244-4E78-9E4B-AE3BD3954BCD}" destId="{60FFB63A-EA90-4020-BD2D-DBB39D3AF02A}" srcOrd="1" destOrd="0" presId="urn:microsoft.com/office/officeart/2005/8/layout/list1"/>
    <dgm:cxn modelId="{510E055C-11D2-4915-ABF9-FC5ED4D77093}" type="presParOf" srcId="{12534401-6F2C-49A3-AA00-C0D347B34B8E}" destId="{E6CC5F5F-77AE-4DDA-97A4-2577A142B565}" srcOrd="13" destOrd="0" presId="urn:microsoft.com/office/officeart/2005/8/layout/list1"/>
    <dgm:cxn modelId="{0EA5AF63-867B-42AB-B363-981750D70673}" type="presParOf" srcId="{12534401-6F2C-49A3-AA00-C0D347B34B8E}" destId="{C5F935AF-4772-4FD0-BAB8-0758C7741D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081FD-051B-4F9E-99FD-4F3C8EE82884}">
      <dsp:nvSpPr>
        <dsp:cNvPr id="0" name=""/>
        <dsp:cNvSpPr/>
      </dsp:nvSpPr>
      <dsp:spPr>
        <a:xfrm>
          <a:off x="898989" y="0"/>
          <a:ext cx="2845196" cy="711299"/>
        </a:xfrm>
        <a:prstGeom prst="roundRect">
          <a:avLst>
            <a:gd name="adj" fmla="val 10000"/>
          </a:avLst>
        </a:prstGeom>
        <a:solidFill>
          <a:srgbClr val="BE5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Office of Budget (OB); NIH Office of the Director</a:t>
          </a:r>
        </a:p>
      </dsp:txBody>
      <dsp:txXfrm>
        <a:off x="919822" y="20833"/>
        <a:ext cx="2803530" cy="669633"/>
      </dsp:txXfrm>
    </dsp:sp>
    <dsp:sp modelId="{94C97D9E-B4B5-4348-A273-B3190CE8106E}">
      <dsp:nvSpPr>
        <dsp:cNvPr id="0" name=""/>
        <dsp:cNvSpPr/>
      </dsp:nvSpPr>
      <dsp:spPr>
        <a:xfrm rot="5400000">
          <a:off x="2259349" y="773537"/>
          <a:ext cx="124477" cy="12447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436FA7-B932-4107-8EC5-E16068F48A72}">
      <dsp:nvSpPr>
        <dsp:cNvPr id="0" name=""/>
        <dsp:cNvSpPr/>
      </dsp:nvSpPr>
      <dsp:spPr>
        <a:xfrm>
          <a:off x="898989" y="960253"/>
          <a:ext cx="2845196" cy="7112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+mj-lt"/>
            </a:rPr>
            <a:t>Centralized NIH budget information</a:t>
          </a:r>
        </a:p>
      </dsp:txBody>
      <dsp:txXfrm>
        <a:off x="919822" y="981086"/>
        <a:ext cx="2803530" cy="669633"/>
      </dsp:txXfrm>
    </dsp:sp>
    <dsp:sp modelId="{8DD72DF8-FE74-48B6-8891-2063A9D581F3}">
      <dsp:nvSpPr>
        <dsp:cNvPr id="0" name=""/>
        <dsp:cNvSpPr/>
      </dsp:nvSpPr>
      <dsp:spPr>
        <a:xfrm rot="5400000">
          <a:off x="2259349" y="1733791"/>
          <a:ext cx="124477" cy="12447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F9BB28-50C1-496E-B929-A341980D2233}">
      <dsp:nvSpPr>
        <dsp:cNvPr id="0" name=""/>
        <dsp:cNvSpPr/>
      </dsp:nvSpPr>
      <dsp:spPr>
        <a:xfrm>
          <a:off x="898989" y="1920507"/>
          <a:ext cx="2845196" cy="7112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+mj-lt"/>
            </a:rPr>
            <a:t>Coordinates budget from all ICs</a:t>
          </a:r>
        </a:p>
      </dsp:txBody>
      <dsp:txXfrm>
        <a:off x="919822" y="1941340"/>
        <a:ext cx="2803530" cy="669633"/>
      </dsp:txXfrm>
    </dsp:sp>
    <dsp:sp modelId="{82DFB99C-BA9E-42AD-87AB-D8CDB8D346AF}">
      <dsp:nvSpPr>
        <dsp:cNvPr id="0" name=""/>
        <dsp:cNvSpPr/>
      </dsp:nvSpPr>
      <dsp:spPr>
        <a:xfrm rot="5400000">
          <a:off x="2259349" y="2694045"/>
          <a:ext cx="124477" cy="12447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7E5F79-C293-496B-BEDD-988CFED76C5A}">
      <dsp:nvSpPr>
        <dsp:cNvPr id="0" name=""/>
        <dsp:cNvSpPr/>
      </dsp:nvSpPr>
      <dsp:spPr>
        <a:xfrm>
          <a:off x="898989" y="2880761"/>
          <a:ext cx="2845196" cy="7112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+mj-lt"/>
            </a:rPr>
            <a:t>Serves as main contact with HHS, Office of Management and Budget, and Congressional Appropriations Staff</a:t>
          </a:r>
        </a:p>
      </dsp:txBody>
      <dsp:txXfrm>
        <a:off x="919822" y="2901594"/>
        <a:ext cx="2803530" cy="669633"/>
      </dsp:txXfrm>
    </dsp:sp>
    <dsp:sp modelId="{F44EFF58-1D09-402B-BEDE-036253A33904}">
      <dsp:nvSpPr>
        <dsp:cNvPr id="0" name=""/>
        <dsp:cNvSpPr/>
      </dsp:nvSpPr>
      <dsp:spPr>
        <a:xfrm>
          <a:off x="4142513" y="0"/>
          <a:ext cx="2845196" cy="711299"/>
        </a:xfrm>
        <a:prstGeom prst="roundRect">
          <a:avLst>
            <a:gd name="adj" fmla="val 10000"/>
          </a:avLst>
        </a:prstGeom>
        <a:solidFill>
          <a:srgbClr val="BE510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Financial Management Branch (FMB); NICHD</a:t>
          </a:r>
        </a:p>
      </dsp:txBody>
      <dsp:txXfrm>
        <a:off x="4163346" y="20833"/>
        <a:ext cx="2803530" cy="669633"/>
      </dsp:txXfrm>
    </dsp:sp>
    <dsp:sp modelId="{1FED6BA8-F1D1-4CC0-A746-45C5510388FC}">
      <dsp:nvSpPr>
        <dsp:cNvPr id="0" name=""/>
        <dsp:cNvSpPr/>
      </dsp:nvSpPr>
      <dsp:spPr>
        <a:xfrm rot="5400000">
          <a:off x="5502873" y="773537"/>
          <a:ext cx="124477" cy="12447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1AF990-346A-44C1-97FA-FEA00FE31D68}">
      <dsp:nvSpPr>
        <dsp:cNvPr id="0" name=""/>
        <dsp:cNvSpPr/>
      </dsp:nvSpPr>
      <dsp:spPr>
        <a:xfrm>
          <a:off x="4142513" y="960253"/>
          <a:ext cx="2845196" cy="7112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j-lt"/>
            </a:rPr>
            <a:t>Provides advice &amp; guidance to leadership &amp; staff</a:t>
          </a:r>
        </a:p>
      </dsp:txBody>
      <dsp:txXfrm>
        <a:off x="4163346" y="981086"/>
        <a:ext cx="2803530" cy="669633"/>
      </dsp:txXfrm>
    </dsp:sp>
    <dsp:sp modelId="{268BE2BE-D716-4F6E-9387-180993AE67B8}">
      <dsp:nvSpPr>
        <dsp:cNvPr id="0" name=""/>
        <dsp:cNvSpPr/>
      </dsp:nvSpPr>
      <dsp:spPr>
        <a:xfrm rot="5400000">
          <a:off x="5502873" y="1733791"/>
          <a:ext cx="124477" cy="12447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A71E89-99C3-4BDF-A0E7-BCE95305EFFD}">
      <dsp:nvSpPr>
        <dsp:cNvPr id="0" name=""/>
        <dsp:cNvSpPr/>
      </dsp:nvSpPr>
      <dsp:spPr>
        <a:xfrm>
          <a:off x="4142513" y="1920507"/>
          <a:ext cx="2845196" cy="7112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j-lt"/>
            </a:rPr>
            <a:t>Develops spending plans to support IC priorities</a:t>
          </a:r>
        </a:p>
      </dsp:txBody>
      <dsp:txXfrm>
        <a:off x="4163346" y="1941340"/>
        <a:ext cx="2803530" cy="669633"/>
      </dsp:txXfrm>
    </dsp:sp>
    <dsp:sp modelId="{31F00CE6-0E9B-4100-A35C-A72F33885989}">
      <dsp:nvSpPr>
        <dsp:cNvPr id="0" name=""/>
        <dsp:cNvSpPr/>
      </dsp:nvSpPr>
      <dsp:spPr>
        <a:xfrm rot="5400000">
          <a:off x="5502873" y="2694045"/>
          <a:ext cx="124477" cy="12447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561861-C9EB-40D8-B8BC-2AEAF0A61B5C}">
      <dsp:nvSpPr>
        <dsp:cNvPr id="0" name=""/>
        <dsp:cNvSpPr/>
      </dsp:nvSpPr>
      <dsp:spPr>
        <a:xfrm>
          <a:off x="4142513" y="2880761"/>
          <a:ext cx="2845196" cy="7112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j-lt"/>
            </a:rPr>
            <a:t>Provides information to guide planning for future years</a:t>
          </a:r>
        </a:p>
      </dsp:txBody>
      <dsp:txXfrm>
        <a:off x="4163346" y="2901594"/>
        <a:ext cx="2803530" cy="669633"/>
      </dsp:txXfrm>
    </dsp:sp>
    <dsp:sp modelId="{86EED5F6-8526-4EBA-91BB-7FCC88F83C77}">
      <dsp:nvSpPr>
        <dsp:cNvPr id="0" name=""/>
        <dsp:cNvSpPr/>
      </dsp:nvSpPr>
      <dsp:spPr>
        <a:xfrm rot="5400000">
          <a:off x="5502873" y="3654299"/>
          <a:ext cx="124477" cy="12447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ABCDE5-A481-48B1-B5C3-3D3EBC062CDD}">
      <dsp:nvSpPr>
        <dsp:cNvPr id="0" name=""/>
        <dsp:cNvSpPr/>
      </dsp:nvSpPr>
      <dsp:spPr>
        <a:xfrm>
          <a:off x="4142513" y="3841015"/>
          <a:ext cx="2845196" cy="7112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j-lt"/>
            </a:rPr>
            <a:t>Monitors spending for adherence to operating plan and federal rules</a:t>
          </a:r>
        </a:p>
      </dsp:txBody>
      <dsp:txXfrm>
        <a:off x="4163346" y="3861848"/>
        <a:ext cx="2803530" cy="669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0774-62B1-48A8-AFDB-A9B746A33926}">
      <dsp:nvSpPr>
        <dsp:cNvPr id="0" name=""/>
        <dsp:cNvSpPr/>
      </dsp:nvSpPr>
      <dsp:spPr>
        <a:xfrm>
          <a:off x="2361" y="8636"/>
          <a:ext cx="2302616" cy="581209"/>
        </a:xfrm>
        <a:prstGeom prst="rect">
          <a:avLst/>
        </a:prstGeom>
        <a:solidFill>
          <a:srgbClr val="3078BA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Mandated Programs</a:t>
          </a:r>
          <a:endParaRPr lang="en-US" sz="1400" kern="1200" dirty="0"/>
        </a:p>
      </dsp:txBody>
      <dsp:txXfrm>
        <a:off x="2361" y="8636"/>
        <a:ext cx="2302616" cy="581209"/>
      </dsp:txXfrm>
    </dsp:sp>
    <dsp:sp modelId="{761A01AE-C2C4-4481-AB0F-EB2F74932D36}">
      <dsp:nvSpPr>
        <dsp:cNvPr id="0" name=""/>
        <dsp:cNvSpPr/>
      </dsp:nvSpPr>
      <dsp:spPr>
        <a:xfrm>
          <a:off x="2361" y="589845"/>
          <a:ext cx="2302616" cy="3785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AIDS Funding (FY24, $152.9M)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Small Business Innovation Research &amp; Small Business Technology Transfer (FY24, $52.1M)</a:t>
          </a:r>
        </a:p>
      </dsp:txBody>
      <dsp:txXfrm>
        <a:off x="2361" y="589845"/>
        <a:ext cx="2302616" cy="3785279"/>
      </dsp:txXfrm>
    </dsp:sp>
    <dsp:sp modelId="{7FBC97D0-1191-47F1-8C47-3225722AA29C}">
      <dsp:nvSpPr>
        <dsp:cNvPr id="0" name=""/>
        <dsp:cNvSpPr/>
      </dsp:nvSpPr>
      <dsp:spPr>
        <a:xfrm>
          <a:off x="2627345" y="8636"/>
          <a:ext cx="2302616" cy="581209"/>
        </a:xfrm>
        <a:prstGeom prst="rect">
          <a:avLst/>
        </a:prstGeom>
        <a:solidFill>
          <a:srgbClr val="3078BA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Non-Grant Mechanisms</a:t>
          </a:r>
        </a:p>
      </dsp:txBody>
      <dsp:txXfrm>
        <a:off x="2627345" y="8636"/>
        <a:ext cx="2302616" cy="581209"/>
      </dsp:txXfrm>
    </dsp:sp>
    <dsp:sp modelId="{AE6BED4B-35C1-40DB-AA55-2961FF01991A}">
      <dsp:nvSpPr>
        <dsp:cNvPr id="0" name=""/>
        <dsp:cNvSpPr/>
      </dsp:nvSpPr>
      <dsp:spPr>
        <a:xfrm>
          <a:off x="2627345" y="589845"/>
          <a:ext cx="2302616" cy="3785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Personnel (Pay raises, Planned hires, Principal Investigator Recruitment)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Mandated increases in NIH Assessments (e.g., Cybersecurity, Clinical Center, Rent)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Renovation costs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IC Services (e.g., IT, Communications</a:t>
          </a:r>
        </a:p>
      </dsp:txBody>
      <dsp:txXfrm>
        <a:off x="2627345" y="589845"/>
        <a:ext cx="2302616" cy="3785279"/>
      </dsp:txXfrm>
    </dsp:sp>
    <dsp:sp modelId="{269336BC-0375-469A-814F-A0C0B6314859}">
      <dsp:nvSpPr>
        <dsp:cNvPr id="0" name=""/>
        <dsp:cNvSpPr/>
      </dsp:nvSpPr>
      <dsp:spPr>
        <a:xfrm>
          <a:off x="5252328" y="8636"/>
          <a:ext cx="2302616" cy="581209"/>
        </a:xfrm>
        <a:prstGeom prst="rect">
          <a:avLst/>
        </a:prstGeom>
        <a:solidFill>
          <a:srgbClr val="3078BA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Factors in Flux</a:t>
          </a:r>
        </a:p>
      </dsp:txBody>
      <dsp:txXfrm>
        <a:off x="5252328" y="8636"/>
        <a:ext cx="2302616" cy="581209"/>
      </dsp:txXfrm>
    </dsp:sp>
    <dsp:sp modelId="{DC4EE3C1-97EB-4D90-97BF-A638342FD2A9}">
      <dsp:nvSpPr>
        <dsp:cNvPr id="0" name=""/>
        <dsp:cNvSpPr/>
      </dsp:nvSpPr>
      <dsp:spPr>
        <a:xfrm>
          <a:off x="5252328" y="589845"/>
          <a:ext cx="2302616" cy="3785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Recissions (Legislative reductions)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Taps and Assessments (HHS and NIH OD costs)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Unexpected needs &amp; emergencies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New NIH Policies (e.g., training stipends)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New legislative or policy mandates (e.g., IMPROVE)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Savings</a:t>
          </a:r>
        </a:p>
      </dsp:txBody>
      <dsp:txXfrm>
        <a:off x="5252328" y="589845"/>
        <a:ext cx="2302616" cy="3785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53505-6146-4543-ABFC-53CBDCA7FA12}">
      <dsp:nvSpPr>
        <dsp:cNvPr id="0" name=""/>
        <dsp:cNvSpPr/>
      </dsp:nvSpPr>
      <dsp:spPr>
        <a:xfrm>
          <a:off x="0" y="236253"/>
          <a:ext cx="38862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333248" rIns="3016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Administrative</a:t>
          </a:r>
        </a:p>
      </dsp:txBody>
      <dsp:txXfrm>
        <a:off x="0" y="236253"/>
        <a:ext cx="3886200" cy="907200"/>
      </dsp:txXfrm>
    </dsp:sp>
    <dsp:sp modelId="{B6D62F22-3A3D-40AF-A957-5232A7368A58}">
      <dsp:nvSpPr>
        <dsp:cNvPr id="0" name=""/>
        <dsp:cNvSpPr/>
      </dsp:nvSpPr>
      <dsp:spPr>
        <a:xfrm>
          <a:off x="194310" y="93"/>
          <a:ext cx="2720340" cy="472320"/>
        </a:xfrm>
        <a:prstGeom prst="roundRect">
          <a:avLst/>
        </a:prstGeom>
        <a:solidFill>
          <a:srgbClr val="307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Supplements</a:t>
          </a:r>
        </a:p>
      </dsp:txBody>
      <dsp:txXfrm>
        <a:off x="217367" y="23150"/>
        <a:ext cx="2674226" cy="426206"/>
      </dsp:txXfrm>
    </dsp:sp>
    <dsp:sp modelId="{F0C5F2A5-7EC5-4809-9835-9076155266D1}">
      <dsp:nvSpPr>
        <dsp:cNvPr id="0" name=""/>
        <dsp:cNvSpPr/>
      </dsp:nvSpPr>
      <dsp:spPr>
        <a:xfrm>
          <a:off x="0" y="1466013"/>
          <a:ext cx="38862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333248" rIns="3016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New R01s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New RFAs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Non-competing</a:t>
          </a:r>
        </a:p>
      </dsp:txBody>
      <dsp:txXfrm>
        <a:off x="0" y="1466013"/>
        <a:ext cx="3886200" cy="1159200"/>
      </dsp:txXfrm>
    </dsp:sp>
    <dsp:sp modelId="{2BD5FE75-A2C3-41B6-80EB-AF77F3DF3B89}">
      <dsp:nvSpPr>
        <dsp:cNvPr id="0" name=""/>
        <dsp:cNvSpPr/>
      </dsp:nvSpPr>
      <dsp:spPr>
        <a:xfrm>
          <a:off x="194310" y="1229853"/>
          <a:ext cx="2720340" cy="472320"/>
        </a:xfrm>
        <a:prstGeom prst="roundRect">
          <a:avLst/>
        </a:prstGeom>
        <a:solidFill>
          <a:srgbClr val="307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Reductions</a:t>
          </a:r>
        </a:p>
      </dsp:txBody>
      <dsp:txXfrm>
        <a:off x="217367" y="1252910"/>
        <a:ext cx="2674226" cy="426206"/>
      </dsp:txXfrm>
    </dsp:sp>
    <dsp:sp modelId="{7408AB6C-F2D8-41FB-80AC-1D8673E2C9E4}">
      <dsp:nvSpPr>
        <dsp:cNvPr id="0" name=""/>
        <dsp:cNvSpPr/>
      </dsp:nvSpPr>
      <dsp:spPr>
        <a:xfrm>
          <a:off x="0" y="2947773"/>
          <a:ext cx="38862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333248" rIns="3016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Incoming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Outgoing</a:t>
          </a:r>
        </a:p>
      </dsp:txBody>
      <dsp:txXfrm>
        <a:off x="0" y="2947773"/>
        <a:ext cx="3886200" cy="907200"/>
      </dsp:txXfrm>
    </dsp:sp>
    <dsp:sp modelId="{5073896C-5FC7-40E5-8D7F-EB4DDBF28C67}">
      <dsp:nvSpPr>
        <dsp:cNvPr id="0" name=""/>
        <dsp:cNvSpPr/>
      </dsp:nvSpPr>
      <dsp:spPr>
        <a:xfrm>
          <a:off x="194310" y="2711613"/>
          <a:ext cx="2720340" cy="472320"/>
        </a:xfrm>
        <a:prstGeom prst="roundRect">
          <a:avLst/>
        </a:prstGeom>
        <a:solidFill>
          <a:srgbClr val="307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Collaboration</a:t>
          </a:r>
        </a:p>
      </dsp:txBody>
      <dsp:txXfrm>
        <a:off x="217367" y="2734670"/>
        <a:ext cx="2674226" cy="426206"/>
      </dsp:txXfrm>
    </dsp:sp>
    <dsp:sp modelId="{C5F935AF-4772-4FD0-BAB8-0758C7741D1D}">
      <dsp:nvSpPr>
        <dsp:cNvPr id="0" name=""/>
        <dsp:cNvSpPr/>
      </dsp:nvSpPr>
      <dsp:spPr>
        <a:xfrm>
          <a:off x="0" y="4177534"/>
          <a:ext cx="38862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12" tIns="333248" rIns="3016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Director’s Reserves</a:t>
          </a:r>
        </a:p>
      </dsp:txBody>
      <dsp:txXfrm>
        <a:off x="0" y="4177534"/>
        <a:ext cx="3886200" cy="667800"/>
      </dsp:txXfrm>
    </dsp:sp>
    <dsp:sp modelId="{60FFB63A-EA90-4020-BD2D-DBB39D3AF02A}">
      <dsp:nvSpPr>
        <dsp:cNvPr id="0" name=""/>
        <dsp:cNvSpPr/>
      </dsp:nvSpPr>
      <dsp:spPr>
        <a:xfrm>
          <a:off x="194310" y="3941374"/>
          <a:ext cx="2720340" cy="472320"/>
        </a:xfrm>
        <a:prstGeom prst="roundRect">
          <a:avLst/>
        </a:prstGeom>
        <a:solidFill>
          <a:srgbClr val="307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Set-asides</a:t>
          </a:r>
        </a:p>
      </dsp:txBody>
      <dsp:txXfrm>
        <a:off x="217367" y="3964431"/>
        <a:ext cx="267422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0.77652</cdr:x>
      <cdr:y>0.44864</cdr:y>
    </cdr:from>
    <cdr:to>
      <cdr:x>0.9433</cdr:x>
      <cdr:y>0.5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6D4B4E-0402-CFA1-A2D0-4B064C493D04}"/>
            </a:ext>
          </a:extLst>
        </cdr:cNvPr>
        <cdr:cNvSpPr txBox="1"/>
      </cdr:nvSpPr>
      <cdr:spPr>
        <a:xfrm xmlns:a="http://schemas.openxmlformats.org/drawingml/2006/main">
          <a:off x="3712985" y="1485899"/>
          <a:ext cx="797441" cy="17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b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Salaries</a:t>
          </a:r>
        </a:p>
      </cdr:txBody>
    </cdr:sp>
  </cdr:relSizeAnchor>
  <cdr:relSizeAnchor xmlns:cdr="http://schemas.openxmlformats.org/drawingml/2006/chartDrawing">
    <cdr:from>
      <cdr:x>0</cdr:x>
      <cdr:y>0.34699</cdr:y>
    </cdr:from>
    <cdr:to>
      <cdr:x>0.25016</cdr:x>
      <cdr:y>0.39836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92D40215-ECE0-F630-470F-48ADFB6E1606}"/>
            </a:ext>
          </a:extLst>
        </cdr:cNvPr>
        <cdr:cNvSpPr txBox="1"/>
      </cdr:nvSpPr>
      <cdr:spPr>
        <a:xfrm xmlns:a="http://schemas.openxmlformats.org/drawingml/2006/main">
          <a:off x="0" y="1149255"/>
          <a:ext cx="1196161" cy="17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b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Assessments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AB56199-912F-CF4C-B45C-FDE8E8A5FF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C8D8C4-C62A-F843-900F-3E112C0B9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713D6FA-C250-7949-8190-B078E22DEE07}" type="datetimeFigureOut">
              <a:rPr lang="en-US" smtClean="0"/>
              <a:t>12/30/2024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B8EA5DA-6CDD-1449-AB8A-3B888C393B10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DBAC88D-6326-BE4E-9383-6D8F16653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6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3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0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7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510B-0AD6-424A-B9D7-F6FF66938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8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510B-0AD6-424A-B9D7-F6FF66938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18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8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448" y="1978446"/>
            <a:ext cx="8090115" cy="1332647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448" y="3326852"/>
            <a:ext cx="8090115" cy="404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99AA"/>
              </a:buClr>
              <a:buSzTx/>
              <a:buFont typeface="Arial" panose="020B0604020202020204" pitchFamily="34" charset="0"/>
              <a:buNone/>
              <a:tabLst/>
              <a:defRPr sz="24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C63546-9615-2447-B841-E15A120C7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3" y="3749779"/>
            <a:ext cx="8089900" cy="404391"/>
          </a:xfrm>
        </p:spPr>
        <p:txBody>
          <a:bodyPr/>
          <a:lstStyle>
            <a:lvl1pPr marL="0" indent="0" algn="ctr">
              <a:buNone/>
              <a:defRPr sz="1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1"/>
          <a:stretch/>
        </p:blipFill>
        <p:spPr>
          <a:xfrm flipH="1">
            <a:off x="0" y="0"/>
            <a:ext cx="27522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6CC76-5483-FD8A-6B7E-4A7134B7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" y="868680"/>
            <a:ext cx="2743200" cy="6858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53CC85-BED3-8E44-9EC2-2CA342BAC5D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61" y="1849052"/>
            <a:ext cx="2733675" cy="2741356"/>
          </a:xfrm>
        </p:spPr>
        <p:txBody>
          <a:bodyPr/>
          <a:lstStyle>
            <a:lvl1pPr>
              <a:buClr>
                <a:srgbClr val="21607C"/>
              </a:buClr>
              <a:defRPr sz="1800"/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E48E93-2E52-FB5B-6C67-835834ECDE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7838" y="452438"/>
            <a:ext cx="5681662" cy="8255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00197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8790" y="1386944"/>
            <a:ext cx="3200861" cy="4192981"/>
          </a:xfrm>
        </p:spPr>
        <p:txBody>
          <a:bodyPr>
            <a:noAutofit/>
          </a:bodyPr>
          <a:lstStyle>
            <a:lvl1pPr>
              <a:lnSpc>
                <a:spcPts val="196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 b="0"/>
            </a:lvl1pPr>
            <a:lvl2pPr>
              <a:lnSpc>
                <a:spcPts val="1825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AD882-E13F-8A40-B859-7E54BDE92D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39431" y="1386945"/>
            <a:ext cx="2359507" cy="4192980"/>
          </a:xfrm>
        </p:spPr>
        <p:txBody>
          <a:bodyPr/>
          <a:lstStyle>
            <a:lvl1pPr>
              <a:buClr>
                <a:srgbClr val="21607C"/>
              </a:buClr>
              <a:defRPr sz="2200"/>
            </a:lvl1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50F5C5-9B05-7B46-A39C-F4131AE6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53360"/>
            <a:ext cx="6858000" cy="1971040"/>
          </a:xfrm>
        </p:spPr>
        <p:txBody>
          <a:bodyPr anchor="t" anchorCtr="0">
            <a:noAutofit/>
          </a:bodyPr>
          <a:lstStyle>
            <a:lvl1pPr algn="ctr">
              <a:defRPr sz="3000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826000"/>
            <a:ext cx="6858000" cy="1767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37160"/>
            <a:ext cx="7891272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45523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800"/>
            </a:lvl2pPr>
            <a:lvl3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600"/>
            </a:lvl3pPr>
            <a:lvl4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buClr>
                <a:srgbClr val="21607C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37160"/>
            <a:ext cx="78867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5EA15-EFBD-4242-9E38-5B4CEC90B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408176"/>
            <a:ext cx="7888288" cy="319088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5BF1D22-7F7D-0843-8741-08DA86E0BEF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4787" y="1791979"/>
            <a:ext cx="7886700" cy="37499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-sid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D8EC01-E507-C541-95E2-A817E6BE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7160"/>
            <a:ext cx="7886700" cy="1325880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77CCC-AEEE-A644-B096-A1FDA66081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497013"/>
            <a:ext cx="3476945" cy="3473886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270B7C-8712-F44D-933A-60136AE7C3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032376"/>
            <a:ext cx="3476625" cy="269918"/>
          </a:xfr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 dirty="0"/>
              <a:t>Caption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136A40-9784-4F48-8181-576A712210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8406" y="1497012"/>
            <a:ext cx="3478531" cy="3473885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1D8AD5-19E8-A147-AC91-D9E1565F2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8725" y="5032376"/>
            <a:ext cx="3478213" cy="269918"/>
          </a:xfrm>
        </p:spPr>
        <p:txBody>
          <a:bodyPr/>
          <a:lstStyle>
            <a:lvl1pPr marL="0" indent="0" algn="ctr"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Text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137160"/>
            <a:ext cx="7886700" cy="1197863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2E4E52-0B80-CD4C-8128-FD457DA36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408176"/>
            <a:ext cx="7888288" cy="339725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EFC652-B9EF-FC49-950F-D084B44F5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821054"/>
            <a:ext cx="7888288" cy="3781948"/>
          </a:xfrm>
        </p:spPr>
        <p:txBody>
          <a:bodyPr/>
          <a:lstStyle>
            <a:lvl1pPr>
              <a:buClr>
                <a:srgbClr val="21607C"/>
              </a:buCl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E0545B-A247-164B-BE65-215B8F5947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664200"/>
            <a:ext cx="7888288" cy="350838"/>
          </a:xfrm>
        </p:spPr>
        <p:txBody>
          <a:bodyPr/>
          <a:lstStyle>
            <a:lvl1pPr marL="0" indent="0">
              <a:buNone/>
              <a:defRPr sz="1050" i="1"/>
            </a:lvl1pPr>
          </a:lstStyle>
          <a:p>
            <a:pPr lvl="0"/>
            <a:r>
              <a:rPr lang="en-US" dirty="0"/>
              <a:t>Source/Footnote text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2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90222"/>
            <a:ext cx="7886700" cy="544801"/>
          </a:xfrm>
        </p:spPr>
        <p:txBody>
          <a:bodyPr anchor="t" anchorCtr="0">
            <a:noAutofit/>
          </a:bodyPr>
          <a:lstStyle>
            <a:lvl1pPr>
              <a:defRPr sz="14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30238" y="1346961"/>
            <a:ext cx="7886700" cy="2152650"/>
          </a:xfrm>
        </p:spPr>
        <p:txBody>
          <a:bodyPr/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Quote text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2DF02EA-9F63-0544-BF97-596BF3AD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1CF32-87C0-8F41-A335-DBDD5874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74D20D-78C3-B54D-815C-E00045E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37160"/>
            <a:ext cx="7886700" cy="1198501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1"/>
            <a:ext cx="5017310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11656" y="1461915"/>
            <a:ext cx="2703693" cy="4553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7526F5-3D9F-0447-9EFA-B5C3B84B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98B79-7127-9B49-831C-86C7E31E5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5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0684CC-1456-324B-906D-3F8BA1CB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160"/>
            <a:ext cx="7886700" cy="1032454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435592-AB79-174F-82F8-951400A59B4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1" y="1171196"/>
            <a:ext cx="3886200" cy="51478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6248"/>
            <a:ext cx="3886200" cy="43209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1F0CCA0-F70B-2C4F-87CA-C6473D2562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171194"/>
            <a:ext cx="3886199" cy="523028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695121"/>
            <a:ext cx="3886200" cy="432090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22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600"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7526F5-3D9F-0447-9EFA-B5C3B84B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2973"/>
          <a:stretch/>
        </p:blipFill>
        <p:spPr>
          <a:xfrm>
            <a:off x="0" y="6153671"/>
            <a:ext cx="9144000" cy="70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98B79-7127-9B49-831C-86C7E31E5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934" t="25164" r="44737" b="59956"/>
          <a:stretch/>
        </p:blipFill>
        <p:spPr>
          <a:xfrm>
            <a:off x="8369128" y="6151875"/>
            <a:ext cx="645109" cy="69698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6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42F4-F725-4690-0863-8718BA22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50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467D"/>
                </a:solidFill>
              </a:defRPr>
            </a:lvl1pPr>
          </a:lstStyle>
          <a:p>
            <a:fld id="{108A1CD4-1FF2-4108-A382-548A803B6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81" r:id="rId4"/>
    <p:sldLayoutId id="2147483680" r:id="rId5"/>
    <p:sldLayoutId id="2147483678" r:id="rId6"/>
    <p:sldLayoutId id="2147483683" r:id="rId7"/>
    <p:sldLayoutId id="2147483675" r:id="rId8"/>
    <p:sldLayoutId id="2147483677" r:id="rId9"/>
    <p:sldLayoutId id="214748367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1970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ts val="1960"/>
        </a:lnSpc>
        <a:spcBef>
          <a:spcPts val="1000"/>
        </a:spcBef>
        <a:spcAft>
          <a:spcPts val="1000"/>
        </a:spcAft>
        <a:buClr>
          <a:srgbClr val="21607C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Arial" panose="020B0604020202020204" pitchFamily="34" charset="0"/>
        <a:buChar char="‹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825"/>
        </a:lnSpc>
        <a:spcBef>
          <a:spcPts val="1000"/>
        </a:spcBef>
        <a:spcAft>
          <a:spcPts val="1000"/>
        </a:spcAft>
        <a:buClr>
          <a:srgbClr val="21607C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.nih.gov/funding/nih-budget-and-spending-data-past-fiscal-years/success-rat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.nih.gov/nihdatabook/report/304" TargetMode="External"/><Relationship Id="rId2" Type="http://schemas.openxmlformats.org/officeDocument/2006/relationships/hyperlink" Target="https://grants.nih.gov/policy-and-compliance/policy-topics/early-stage-investigators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p.nih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NICHD Budget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41C10-1945-D04C-A349-A8B05F62E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NICHD Advisory Council Meeting</a:t>
            </a:r>
          </a:p>
          <a:p>
            <a:r>
              <a:rPr lang="en-US" sz="1800" dirty="0"/>
              <a:t>Alexis Clark, NICHD Budget Officer</a:t>
            </a:r>
            <a:endParaRPr lang="en-US" dirty="0"/>
          </a:p>
        </p:txBody>
      </p:sp>
      <p:pic>
        <p:nvPicPr>
          <p:cNvPr id="6" name="Picture 5" descr="Logo for the NIH Eunice Kennedy Shriver National Institute of Child Health and Human Development ">
            <a:extLst>
              <a:ext uri="{FF2B5EF4-FFF2-40B4-BE49-F238E27FC236}">
                <a16:creationId xmlns:a16="http://schemas.microsoft.com/office/drawing/2014/main" id="{0048EEC8-D658-51B8-308E-6594E79A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107" y="4572001"/>
            <a:ext cx="2544807" cy="37735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8B325DE-37DD-C811-20A6-E2D9EC63E5F5}"/>
              </a:ext>
            </a:extLst>
          </p:cNvPr>
          <p:cNvSpPr txBox="1"/>
          <p:nvPr/>
        </p:nvSpPr>
        <p:spPr>
          <a:xfrm>
            <a:off x="914400" y="6291072"/>
            <a:ext cx="374015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19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presentation includes presenter notes. </a:t>
            </a:r>
          </a:p>
        </p:txBody>
      </p:sp>
    </p:spTree>
    <p:extLst>
      <p:ext uri="{BB962C8B-B14F-4D97-AF65-F5344CB8AC3E}">
        <p14:creationId xmlns:p14="http://schemas.microsoft.com/office/powerpoint/2010/main" val="129748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4A8C-FE84-EFFC-BF10-D7D35C3E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7160"/>
            <a:ext cx="7886700" cy="833607"/>
          </a:xfrm>
        </p:spPr>
        <p:txBody>
          <a:bodyPr/>
          <a:lstStyle/>
          <a:p>
            <a:r>
              <a:rPr lang="en-US" dirty="0"/>
              <a:t>Other Considerations when Building a 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B6A35-CFAB-7122-D848-392C152C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Diagram 6" descr="three columns showing Mandated Programs, Non-Grant Mechanisms and Factors in Flux">
            <a:extLst>
              <a:ext uri="{FF2B5EF4-FFF2-40B4-BE49-F238E27FC236}">
                <a16:creationId xmlns:a16="http://schemas.microsoft.com/office/drawing/2014/main" id="{F5C7F824-0A2E-BDBA-8F54-DE9E44CC6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8894"/>
              </p:ext>
            </p:extLst>
          </p:nvPr>
        </p:nvGraphicFramePr>
        <p:xfrm>
          <a:off x="960328" y="1077238"/>
          <a:ext cx="7557307" cy="438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54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E968DF-5E54-E9C4-39DA-375598D9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FY2024 Intramural and RMS Budget Snapshots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36F838-B40B-1139-AE67-1D005F14063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Intramural Research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($ in 000s)</a:t>
            </a:r>
          </a:p>
        </p:txBody>
      </p:sp>
      <p:graphicFrame>
        <p:nvGraphicFramePr>
          <p:cNvPr id="11" name="Picture Placeholder 9" descr="Pie chart showing distribution of Intramural Research funds in FY 2024.  35% on Salaries ($79.5M), 39% on Assessments ($87.2M) and 26% on Other ($58.5M)">
            <a:extLst>
              <a:ext uri="{FF2B5EF4-FFF2-40B4-BE49-F238E27FC236}">
                <a16:creationId xmlns:a16="http://schemas.microsoft.com/office/drawing/2014/main" id="{4B112EE5-59B2-2D54-48EF-904DCBEB34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9017577"/>
              </p:ext>
            </p:extLst>
          </p:nvPr>
        </p:nvGraphicFramePr>
        <p:xfrm>
          <a:off x="628649" y="1697038"/>
          <a:ext cx="4410419" cy="346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AB299A-67E9-F540-781E-BB37F914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Research Management and Support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($ in 000s)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0E6B8-C97E-8143-618B-6A3BA01F2DC3}"/>
              </a:ext>
            </a:extLst>
          </p:cNvPr>
          <p:cNvSpPr txBox="1"/>
          <p:nvPr/>
        </p:nvSpPr>
        <p:spPr>
          <a:xfrm>
            <a:off x="415106" y="2540478"/>
            <a:ext cx="797441" cy="1701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r"/>
            <a:r>
              <a:rPr lang="en-US" sz="1200" dirty="0"/>
              <a:t>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D4B4E-0402-CFA1-A2D0-4B064C493D04}"/>
              </a:ext>
            </a:extLst>
          </p:cNvPr>
          <p:cNvSpPr txBox="1"/>
          <p:nvPr/>
        </p:nvSpPr>
        <p:spPr>
          <a:xfrm>
            <a:off x="3334508" y="2540478"/>
            <a:ext cx="797441" cy="1701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1200" dirty="0"/>
              <a:t>Salaries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40215-ECE0-F630-470F-48ADFB6E1606}"/>
              </a:ext>
            </a:extLst>
          </p:cNvPr>
          <p:cNvSpPr txBox="1"/>
          <p:nvPr/>
        </p:nvSpPr>
        <p:spPr>
          <a:xfrm>
            <a:off x="2935787" y="4617371"/>
            <a:ext cx="1196161" cy="1701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1200" dirty="0"/>
              <a:t>Assessments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18A2-64F6-C622-B413-A031763CAB81}"/>
              </a:ext>
            </a:extLst>
          </p:cNvPr>
          <p:cNvSpPr txBox="1"/>
          <p:nvPr/>
        </p:nvSpPr>
        <p:spPr>
          <a:xfrm>
            <a:off x="5039068" y="2134997"/>
            <a:ext cx="797441" cy="1701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r"/>
            <a:r>
              <a:rPr lang="en-US" sz="1200" dirty="0"/>
              <a:t>Other</a:t>
            </a:r>
          </a:p>
        </p:txBody>
      </p:sp>
      <p:graphicFrame>
        <p:nvGraphicFramePr>
          <p:cNvPr id="3" name="Picture Placeholder 13" descr="Pie chart showing distribution of Research Management and Support funds in FY 2023.  59% on Salaries ($50.8M), 33% on Assessments ($28.6M) and 8% on Other ($7.1M)">
            <a:extLst>
              <a:ext uri="{FF2B5EF4-FFF2-40B4-BE49-F238E27FC236}">
                <a16:creationId xmlns:a16="http://schemas.microsoft.com/office/drawing/2014/main" id="{B2EA2044-B4FC-8CAC-8AC5-0AECCBAB982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0091925"/>
              </p:ext>
            </p:extLst>
          </p:nvPr>
        </p:nvGraphicFramePr>
        <p:xfrm>
          <a:off x="4629150" y="1695450"/>
          <a:ext cx="3886200" cy="346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Picture Placeholder 13" descr="Pie chart showing distribution of Research Management and Support funds in FY 2024.  62% on Salaries ($58.5M), 31% on Assessments ($29.2M) and 7% on Other ($6.9M)">
            <a:extLst>
              <a:ext uri="{FF2B5EF4-FFF2-40B4-BE49-F238E27FC236}">
                <a16:creationId xmlns:a16="http://schemas.microsoft.com/office/drawing/2014/main" id="{BA0F383E-0238-5156-B6C0-AFF2E7D92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003725"/>
              </p:ext>
            </p:extLst>
          </p:nvPr>
        </p:nvGraphicFramePr>
        <p:xfrm>
          <a:off x="4131949" y="1756612"/>
          <a:ext cx="4781550" cy="33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 descr="Intramural Research includes DiPHR Operating Costs&#10;Assessments include:  Rent, Clinical Center (DIR only), OD, CIT, DHHS and PSC costs&#10;Other includes:  supplies, equipment, travel, training, printing, misc. contracts (including lab support)&#10;">
            <a:extLst>
              <a:ext uri="{FF2B5EF4-FFF2-40B4-BE49-F238E27FC236}">
                <a16:creationId xmlns:a16="http://schemas.microsoft.com/office/drawing/2014/main" id="{F0E0BAF2-6E74-42E0-8947-5E048B72D335}"/>
              </a:ext>
            </a:extLst>
          </p:cNvPr>
          <p:cNvSpPr txBox="1"/>
          <p:nvPr/>
        </p:nvSpPr>
        <p:spPr>
          <a:xfrm>
            <a:off x="628650" y="5223353"/>
            <a:ext cx="8045624" cy="8893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Intramural Research includes DiPHR Operating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Assessments include:  Rent, Clinical Center (DIR only), OD, CIT, DHHS and </a:t>
            </a:r>
            <a:r>
              <a:rPr lang="en-US" sz="1400" dirty="0" err="1"/>
              <a:t>PSCcosts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Other includes:  supplies, equipment, travel, training, printing, misc. contracts (including lab support)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791EF-0DCC-EA46-089B-34ABF093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6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C1D10F-7570-27F1-FADF-000CF520A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Grant Budgets, Allocations and Paylines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B9B3-43B0-3E43-1E97-DE882E1C75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37DFEC7B-BA41-AE4F-A7EE-87A56D6A0A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1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390742-33A6-CC3A-A7A9-1E850230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Budget for Grants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BBB723-9B10-4F70-99BA-1E1E03D7B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6125" y="1552882"/>
            <a:ext cx="3336745" cy="1158807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08F022E-446F-F3E4-19BC-71B4FC05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6343" y="4390410"/>
            <a:ext cx="646656" cy="41385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F51C83-0664-0F68-F048-FBCE40B1AAD1}"/>
              </a:ext>
            </a:extLst>
          </p:cNvPr>
          <p:cNvSpPr/>
          <p:nvPr/>
        </p:nvSpPr>
        <p:spPr>
          <a:xfrm>
            <a:off x="1556359" y="1927943"/>
            <a:ext cx="1163981" cy="1163981"/>
          </a:xfrm>
          <a:custGeom>
            <a:avLst/>
            <a:gdLst>
              <a:gd name="connsiteX0" fmla="*/ 0 w 1163981"/>
              <a:gd name="connsiteY0" fmla="*/ 581991 h 1163981"/>
              <a:gd name="connsiteX1" fmla="*/ 581991 w 1163981"/>
              <a:gd name="connsiteY1" fmla="*/ 0 h 1163981"/>
              <a:gd name="connsiteX2" fmla="*/ 1163982 w 1163981"/>
              <a:gd name="connsiteY2" fmla="*/ 581991 h 1163981"/>
              <a:gd name="connsiteX3" fmla="*/ 581991 w 1163981"/>
              <a:gd name="connsiteY3" fmla="*/ 1163982 h 1163981"/>
              <a:gd name="connsiteX4" fmla="*/ 0 w 1163981"/>
              <a:gd name="connsiteY4" fmla="*/ 581991 h 116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981" h="1163981">
                <a:moveTo>
                  <a:pt x="0" y="581991"/>
                </a:moveTo>
                <a:cubicBezTo>
                  <a:pt x="0" y="260566"/>
                  <a:pt x="260566" y="0"/>
                  <a:pt x="581991" y="0"/>
                </a:cubicBezTo>
                <a:cubicBezTo>
                  <a:pt x="903416" y="0"/>
                  <a:pt x="1163982" y="260566"/>
                  <a:pt x="1163982" y="581991"/>
                </a:cubicBezTo>
                <a:cubicBezTo>
                  <a:pt x="1163982" y="903416"/>
                  <a:pt x="903416" y="1163982"/>
                  <a:pt x="581991" y="1163982"/>
                </a:cubicBezTo>
                <a:cubicBezTo>
                  <a:pt x="260566" y="1163982"/>
                  <a:pt x="0" y="903416"/>
                  <a:pt x="0" y="581991"/>
                </a:cubicBezTo>
                <a:close/>
              </a:path>
            </a:pathLst>
          </a:custGeom>
          <a:solidFill>
            <a:srgbClr val="2E74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161" tIns="183161" rIns="183161" bIns="183161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kern="1200" dirty="0"/>
              <a:t>Existing grant out years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0653BD-59B5-76EE-3952-44379E310F70}"/>
              </a:ext>
            </a:extLst>
          </p:cNvPr>
          <p:cNvSpPr/>
          <p:nvPr/>
        </p:nvSpPr>
        <p:spPr>
          <a:xfrm>
            <a:off x="2746206" y="1646518"/>
            <a:ext cx="1163981" cy="1163981"/>
          </a:xfrm>
          <a:custGeom>
            <a:avLst/>
            <a:gdLst>
              <a:gd name="connsiteX0" fmla="*/ 0 w 1163981"/>
              <a:gd name="connsiteY0" fmla="*/ 581991 h 1163981"/>
              <a:gd name="connsiteX1" fmla="*/ 581991 w 1163981"/>
              <a:gd name="connsiteY1" fmla="*/ 0 h 1163981"/>
              <a:gd name="connsiteX2" fmla="*/ 1163982 w 1163981"/>
              <a:gd name="connsiteY2" fmla="*/ 581991 h 1163981"/>
              <a:gd name="connsiteX3" fmla="*/ 581991 w 1163981"/>
              <a:gd name="connsiteY3" fmla="*/ 1163982 h 1163981"/>
              <a:gd name="connsiteX4" fmla="*/ 0 w 1163981"/>
              <a:gd name="connsiteY4" fmla="*/ 581991 h 116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981" h="1163981">
                <a:moveTo>
                  <a:pt x="0" y="581991"/>
                </a:moveTo>
                <a:cubicBezTo>
                  <a:pt x="0" y="260566"/>
                  <a:pt x="260566" y="0"/>
                  <a:pt x="581991" y="0"/>
                </a:cubicBezTo>
                <a:cubicBezTo>
                  <a:pt x="903416" y="0"/>
                  <a:pt x="1163982" y="260566"/>
                  <a:pt x="1163982" y="581991"/>
                </a:cubicBezTo>
                <a:cubicBezTo>
                  <a:pt x="1163982" y="903416"/>
                  <a:pt x="903416" y="1163982"/>
                  <a:pt x="581991" y="1163982"/>
                </a:cubicBezTo>
                <a:cubicBezTo>
                  <a:pt x="260566" y="1163982"/>
                  <a:pt x="0" y="903416"/>
                  <a:pt x="0" y="581991"/>
                </a:cubicBezTo>
                <a:close/>
              </a:path>
            </a:pathLst>
          </a:custGeom>
          <a:solidFill>
            <a:srgbClr val="2E74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161" tIns="183161" rIns="183161" bIns="183161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kern="1200" dirty="0"/>
              <a:t>Funds for Early Stage Inv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153647-A175-CC03-70A7-FF2BD9A21580}"/>
              </a:ext>
            </a:extLst>
          </p:cNvPr>
          <p:cNvSpPr/>
          <p:nvPr/>
        </p:nvSpPr>
        <p:spPr>
          <a:xfrm>
            <a:off x="2389252" y="2801187"/>
            <a:ext cx="1163981" cy="1163981"/>
          </a:xfrm>
          <a:custGeom>
            <a:avLst/>
            <a:gdLst>
              <a:gd name="connsiteX0" fmla="*/ 0 w 1163981"/>
              <a:gd name="connsiteY0" fmla="*/ 581991 h 1163981"/>
              <a:gd name="connsiteX1" fmla="*/ 581991 w 1163981"/>
              <a:gd name="connsiteY1" fmla="*/ 0 h 1163981"/>
              <a:gd name="connsiteX2" fmla="*/ 1163982 w 1163981"/>
              <a:gd name="connsiteY2" fmla="*/ 581991 h 1163981"/>
              <a:gd name="connsiteX3" fmla="*/ 581991 w 1163981"/>
              <a:gd name="connsiteY3" fmla="*/ 1163982 h 1163981"/>
              <a:gd name="connsiteX4" fmla="*/ 0 w 1163981"/>
              <a:gd name="connsiteY4" fmla="*/ 581991 h 116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981" h="1163981">
                <a:moveTo>
                  <a:pt x="0" y="581991"/>
                </a:moveTo>
                <a:cubicBezTo>
                  <a:pt x="0" y="260566"/>
                  <a:pt x="260566" y="0"/>
                  <a:pt x="581991" y="0"/>
                </a:cubicBezTo>
                <a:cubicBezTo>
                  <a:pt x="903416" y="0"/>
                  <a:pt x="1163982" y="260566"/>
                  <a:pt x="1163982" y="581991"/>
                </a:cubicBezTo>
                <a:cubicBezTo>
                  <a:pt x="1163982" y="903416"/>
                  <a:pt x="903416" y="1163982"/>
                  <a:pt x="581991" y="1163982"/>
                </a:cubicBezTo>
                <a:cubicBezTo>
                  <a:pt x="260566" y="1163982"/>
                  <a:pt x="0" y="903416"/>
                  <a:pt x="0" y="5819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161" tIns="183161" rIns="183161" bIns="183161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kern="1200" dirty="0" err="1">
                <a:solidFill>
                  <a:schemeClr val="tx1"/>
                </a:solidFill>
              </a:rPr>
              <a:t>Co-funding</a:t>
            </a:r>
            <a:r>
              <a:rPr lang="en-US" sz="1000" kern="1200" dirty="0">
                <a:solidFill>
                  <a:schemeClr val="tx1"/>
                </a:solidFill>
              </a:rPr>
              <a:t> commitments</a:t>
            </a:r>
          </a:p>
        </p:txBody>
      </p:sp>
      <p:sp>
        <p:nvSpPr>
          <p:cNvPr id="11" name="Shape 10" descr="Funnel showing factors that feed into calculating available funding for new starts in the fiscal year -- existing grant out years, Funds for Early Stage Inv, Co-funding commitments">
            <a:extLst>
              <a:ext uri="{FF2B5EF4-FFF2-40B4-BE49-F238E27FC236}">
                <a16:creationId xmlns:a16="http://schemas.microsoft.com/office/drawing/2014/main" id="{A6A1013F-DA18-D7C3-435D-CCD021D1AF4D}"/>
              </a:ext>
            </a:extLst>
          </p:cNvPr>
          <p:cNvSpPr/>
          <p:nvPr/>
        </p:nvSpPr>
        <p:spPr>
          <a:xfrm>
            <a:off x="1039034" y="1410618"/>
            <a:ext cx="3621274" cy="2897019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2C60D8-CFB9-5E7A-2842-B25121ED87CB}"/>
              </a:ext>
            </a:extLst>
          </p:cNvPr>
          <p:cNvSpPr/>
          <p:nvPr/>
        </p:nvSpPr>
        <p:spPr>
          <a:xfrm>
            <a:off x="1297696" y="4721498"/>
            <a:ext cx="3103949" cy="775987"/>
          </a:xfrm>
          <a:custGeom>
            <a:avLst/>
            <a:gdLst>
              <a:gd name="connsiteX0" fmla="*/ 0 w 3103949"/>
              <a:gd name="connsiteY0" fmla="*/ 0 h 775987"/>
              <a:gd name="connsiteX1" fmla="*/ 3103949 w 3103949"/>
              <a:gd name="connsiteY1" fmla="*/ 0 h 775987"/>
              <a:gd name="connsiteX2" fmla="*/ 3103949 w 3103949"/>
              <a:gd name="connsiteY2" fmla="*/ 775987 h 775987"/>
              <a:gd name="connsiteX3" fmla="*/ 0 w 3103949"/>
              <a:gd name="connsiteY3" fmla="*/ 775987 h 775987"/>
              <a:gd name="connsiteX4" fmla="*/ 0 w 3103949"/>
              <a:gd name="connsiteY4" fmla="*/ 0 h 77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3949" h="775987">
                <a:moveTo>
                  <a:pt x="0" y="0"/>
                </a:moveTo>
                <a:lnTo>
                  <a:pt x="3103949" y="0"/>
                </a:lnTo>
                <a:lnTo>
                  <a:pt x="3103949" y="775987"/>
                </a:lnTo>
                <a:lnTo>
                  <a:pt x="0" y="7759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135128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Funding for New Starts in the Fiscal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87D99-8558-33FC-2806-25D5F62CC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4753" y="1035269"/>
            <a:ext cx="3886200" cy="50105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Project grant costs for a year to determine an amount available for new investigator initiated applications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Non-competing commitments from previous awards, including special items such as R00s, bridge funding already approved, planned supplements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RFA commitment levels for concepts approved by Council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Co-funding</a:t>
            </a:r>
            <a:r>
              <a:rPr lang="en-US" sz="1400" dirty="0"/>
              <a:t> commitments (e.g., Blueprint for Neuroscience, BRAIN Initiative, Centers for AIDS Research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Some funds are reserved for ESIs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Account for funding commitments (NCMRR, 6.5% of Extramural funding; Training mechanisms [T,F,K], targeted 6% of extramural funding)</a:t>
            </a:r>
          </a:p>
        </p:txBody>
      </p:sp>
    </p:spTree>
    <p:extLst>
      <p:ext uri="{BB962C8B-B14F-4D97-AF65-F5344CB8AC3E}">
        <p14:creationId xmlns:p14="http://schemas.microsoft.com/office/powerpoint/2010/main" val="407835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4A8F-0B62-5A9F-6987-434536C9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RPG Allocations</a:t>
            </a:r>
          </a:p>
        </p:txBody>
      </p:sp>
      <p:graphicFrame>
        <p:nvGraphicFramePr>
          <p:cNvPr id="8" name="Content Placeholder 7" descr="List showing categories of items considered in developing RPG Allocations -- Supplements, Reductions, Collaboration and Set-Asides.">
            <a:extLst>
              <a:ext uri="{FF2B5EF4-FFF2-40B4-BE49-F238E27FC236}">
                <a16:creationId xmlns:a16="http://schemas.microsoft.com/office/drawing/2014/main" id="{25A2FBA7-C72D-3331-0C99-97C7F751C71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4428529"/>
              </p:ext>
            </p:extLst>
          </p:nvPr>
        </p:nvGraphicFramePr>
        <p:xfrm>
          <a:off x="628650" y="1171198"/>
          <a:ext cx="3886200" cy="484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F6B03-BC60-2D1F-D751-67F105C86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71197"/>
            <a:ext cx="3886200" cy="48448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NICHD Leadership provides guidance on overall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Estimate the amount of non-competing commitments which may not be paid to add to the available funds (savings)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Set aside funds for taps (e.g., Program &amp; Evaluation, Training)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Set aside funds for Congressionally mandated programs (e.g., IMPROVE)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DD07C-527D-E687-CA53-EC651D63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FA59-46E8-BA95-381E-D6654D39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RPG allocations (cont.)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90A2F40-4D25-C58C-6DBB-164DBAA3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935460"/>
            <a:ext cx="66103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Non-AIDS/Non-NCMRR grants only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($ in 000s)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FE02FD-0BAD-5CFF-F5CA-91A0361C9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17658"/>
              </p:ext>
            </p:extLst>
          </p:nvPr>
        </p:nvGraphicFramePr>
        <p:xfrm>
          <a:off x="1085850" y="1541619"/>
          <a:ext cx="6610352" cy="2018012"/>
        </p:xfrm>
        <a:graphic>
          <a:graphicData uri="http://schemas.openxmlformats.org/drawingml/2006/table">
            <a:tbl>
              <a:tblPr firstRow="1" firstCol="1" bandRow="1"/>
              <a:tblGrid>
                <a:gridCol w="943831">
                  <a:extLst>
                    <a:ext uri="{9D8B030D-6E8A-4147-A177-3AD203B41FA5}">
                      <a16:colId xmlns:a16="http://schemas.microsoft.com/office/drawing/2014/main" val="3608222489"/>
                    </a:ext>
                  </a:extLst>
                </a:gridCol>
                <a:gridCol w="943831">
                  <a:extLst>
                    <a:ext uri="{9D8B030D-6E8A-4147-A177-3AD203B41FA5}">
                      <a16:colId xmlns:a16="http://schemas.microsoft.com/office/drawing/2014/main" val="4100144719"/>
                    </a:ext>
                  </a:extLst>
                </a:gridCol>
                <a:gridCol w="944538">
                  <a:extLst>
                    <a:ext uri="{9D8B030D-6E8A-4147-A177-3AD203B41FA5}">
                      <a16:colId xmlns:a16="http://schemas.microsoft.com/office/drawing/2014/main" val="2139686311"/>
                    </a:ext>
                  </a:extLst>
                </a:gridCol>
                <a:gridCol w="944538">
                  <a:extLst>
                    <a:ext uri="{9D8B030D-6E8A-4147-A177-3AD203B41FA5}">
                      <a16:colId xmlns:a16="http://schemas.microsoft.com/office/drawing/2014/main" val="1963280127"/>
                    </a:ext>
                  </a:extLst>
                </a:gridCol>
                <a:gridCol w="944538">
                  <a:extLst>
                    <a:ext uri="{9D8B030D-6E8A-4147-A177-3AD203B41FA5}">
                      <a16:colId xmlns:a16="http://schemas.microsoft.com/office/drawing/2014/main" val="2609611291"/>
                    </a:ext>
                  </a:extLst>
                </a:gridCol>
                <a:gridCol w="944538">
                  <a:extLst>
                    <a:ext uri="{9D8B030D-6E8A-4147-A177-3AD203B41FA5}">
                      <a16:colId xmlns:a16="http://schemas.microsoft.com/office/drawing/2014/main" val="800971914"/>
                    </a:ext>
                  </a:extLst>
                </a:gridCol>
                <a:gridCol w="944538">
                  <a:extLst>
                    <a:ext uri="{9D8B030D-6E8A-4147-A177-3AD203B41FA5}">
                      <a16:colId xmlns:a16="http://schemas.microsoft.com/office/drawing/2014/main" val="3866853705"/>
                    </a:ext>
                  </a:extLst>
                </a:gridCol>
              </a:tblGrid>
              <a:tr h="252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Council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51709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 (000s)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 (000s)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 (000s)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015404"/>
                  </a:ext>
                </a:extLst>
              </a:tr>
              <a:tr h="367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Previous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693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0.4%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1,036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0.6%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4,631 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30969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October*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43,704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25.0%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56,870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32.9%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54,408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29.8%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384090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52,911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30.3%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45,838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26.5%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56,827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31.1%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0955"/>
                  </a:ext>
                </a:extLst>
              </a:tr>
              <a:tr h="389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June**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77,589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44.4%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69,063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40.0%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66,785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36.6%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61395"/>
                  </a:ext>
                </a:extLst>
              </a:tr>
              <a:tr h="252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174,897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172,807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182,651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1040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87B5C6B-6F7F-ABC7-49B1-127ACF403D9F}"/>
              </a:ext>
            </a:extLst>
          </p:cNvPr>
          <p:cNvSpPr txBox="1"/>
          <p:nvPr/>
        </p:nvSpPr>
        <p:spPr>
          <a:xfrm>
            <a:off x="1085850" y="368157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*excludes pre-pays from previous year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** excludes any R21 multi-year funding costs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7F7D4-F57C-9550-E424-A39D9178A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4156363"/>
            <a:ext cx="8037368" cy="18607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Using estimate of available funds after all set-asides, examine the historical funding of investigator-initiated grants (3-year average) to determine the % of money spent on each Council round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Divide funds available using spending pattern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Review applications at different score breaks to assess cost and determine allocations which can be consistent across Council rounds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BA8C9-3BC3-8C88-D330-0B07B0A2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2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78B0D3-F439-8770-477C-E5B1986D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7160"/>
            <a:ext cx="7891272" cy="782587"/>
          </a:xfrm>
        </p:spPr>
        <p:txBody>
          <a:bodyPr/>
          <a:lstStyle/>
          <a:p>
            <a:r>
              <a:rPr lang="en-US" dirty="0"/>
              <a:t>R01 Success Rates 2019 to 2024 (</a:t>
            </a:r>
            <a:r>
              <a:rPr lang="en-US" dirty="0" err="1"/>
              <a:t>est</a:t>
            </a:r>
            <a:r>
              <a:rPr lang="en-US" dirty="0"/>
              <a:t>)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B6F2C710-A8A4-F549-3E13-029AB08B8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231502"/>
              </p:ext>
            </p:extLst>
          </p:nvPr>
        </p:nvGraphicFramePr>
        <p:xfrm>
          <a:off x="628650" y="1463675"/>
          <a:ext cx="788669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580">
                  <a:extLst>
                    <a:ext uri="{9D8B030D-6E8A-4147-A177-3AD203B41FA5}">
                      <a16:colId xmlns:a16="http://schemas.microsoft.com/office/drawing/2014/main" val="3831017734"/>
                    </a:ext>
                  </a:extLst>
                </a:gridCol>
                <a:gridCol w="1996770">
                  <a:extLst>
                    <a:ext uri="{9D8B030D-6E8A-4147-A177-3AD203B41FA5}">
                      <a16:colId xmlns:a16="http://schemas.microsoft.com/office/drawing/2014/main" val="597583793"/>
                    </a:ext>
                  </a:extLst>
                </a:gridCol>
                <a:gridCol w="2029326">
                  <a:extLst>
                    <a:ext uri="{9D8B030D-6E8A-4147-A177-3AD203B41FA5}">
                      <a16:colId xmlns:a16="http://schemas.microsoft.com/office/drawing/2014/main" val="4040711557"/>
                    </a:ext>
                  </a:extLst>
                </a:gridCol>
                <a:gridCol w="1475873">
                  <a:extLst>
                    <a:ext uri="{9D8B030D-6E8A-4147-A177-3AD203B41FA5}">
                      <a16:colId xmlns:a16="http://schemas.microsoft.com/office/drawing/2014/main" val="665034701"/>
                    </a:ext>
                  </a:extLst>
                </a:gridCol>
                <a:gridCol w="1121148">
                  <a:extLst>
                    <a:ext uri="{9D8B030D-6E8A-4147-A177-3AD203B41FA5}">
                      <a16:colId xmlns:a16="http://schemas.microsoft.com/office/drawing/2014/main" val="68992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Fiscal Year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Applications Reviewed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Competing Applications Funded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Success Rate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Dollars (in millions)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9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$140.1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3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$136.5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91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$157.8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5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$164.1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37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$156.6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342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2024 (</a:t>
                      </a:r>
                      <a:r>
                        <a:rPr lang="en-US" sz="1200" dirty="0" err="1"/>
                        <a:t>est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$162.3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3709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D99ED71-25DE-B85E-41FD-2BDC06479362}"/>
              </a:ext>
            </a:extLst>
          </p:cNvPr>
          <p:cNvSpPr txBox="1"/>
          <p:nvPr/>
        </p:nvSpPr>
        <p:spPr>
          <a:xfrm>
            <a:off x="705853" y="5394325"/>
            <a:ext cx="7486315" cy="55729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Data drawn from NIH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RePORT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https://report.nih.gov/funding/nih-budget-and-spending-data-past-fiscal-years/success-rates</a:t>
            </a:r>
            <a:r>
              <a:rPr lang="en-US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 </a:t>
            </a:r>
            <a:r>
              <a:rPr lang="en-US" sz="12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 NICHD internal FY 24 estimated figures</a:t>
            </a:r>
            <a:endParaRPr lang="en-US" sz="1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69B8-2EA3-5126-D9D2-13FFC7F6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2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C891-B7EE-97DB-AF97-A84BCAD8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Stage Investigator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761B-1A57-A130-07EC-EA6C5A51C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3041"/>
            <a:ext cx="7575783" cy="119850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NICHD (along with the rest of NIH) puts an additional focus on supporting </a:t>
            </a:r>
            <a:r>
              <a:rPr lang="en-US" sz="1800" dirty="0">
                <a:hlinkClick r:id="rId2"/>
              </a:rPr>
              <a:t>Early Stage Investigators</a:t>
            </a:r>
            <a:r>
              <a:rPr lang="en-US" sz="1800" dirty="0"/>
              <a:t>.  We have directed resources to be able to award additional grants to meritorious ESIs.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AC4C21-3546-D2FA-2395-A4C5431B6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44490"/>
              </p:ext>
            </p:extLst>
          </p:nvPr>
        </p:nvGraphicFramePr>
        <p:xfrm>
          <a:off x="1440110" y="2661542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592671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012266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684057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16539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Fiscal Year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ESI Applications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Funded ESI Applications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Success Rate</a:t>
                      </a:r>
                    </a:p>
                  </a:txBody>
                  <a:tcPr>
                    <a:solidFill>
                      <a:srgbClr val="307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73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7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83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5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74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2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2024 (</a:t>
                      </a:r>
                      <a:r>
                        <a:rPr lang="en-US" sz="1400" dirty="0" err="1"/>
                        <a:t>est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030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C34A08-B3B9-4040-935D-C744DE78FAE5}"/>
              </a:ext>
            </a:extLst>
          </p:cNvPr>
          <p:cNvSpPr txBox="1"/>
          <p:nvPr/>
        </p:nvSpPr>
        <p:spPr>
          <a:xfrm>
            <a:off x="696286" y="5603846"/>
            <a:ext cx="7357145" cy="52850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200" dirty="0"/>
              <a:t>Data for FY 19 to FY 23 from NIH Databook (</a:t>
            </a:r>
            <a:r>
              <a:rPr lang="en-US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https://report.nih.gov/nihdatabook/report/304</a:t>
            </a:r>
            <a:r>
              <a:rPr lang="en-US" sz="12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r>
              <a:rPr lang="en-US" sz="1200" dirty="0"/>
              <a:t>; FY 24 data is current estimate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430F8-7446-3C0F-B8AE-A055AD1B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9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7258-931B-10E5-4F2D-DC333BC7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Paylines for Other Mechanisms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DAAD12-618A-2357-4DD9-7A9EDEF3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077"/>
            <a:ext cx="8120780" cy="47752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Mechanisms other than research project grants require different considerations: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Budget reductions for new grants may not be feasible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Offsets available are considered (particularly K12s and T32s)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Training mechanisms (e.g., National Research Scholar Awards or F grants) take into consideration the recommendations of the NICHD Training Committee, NIH-wide stipend increases, and the Child Care assistance payment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Program input on a rarely used mechanism is considered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Availability of funds within the particular mechanism line, after non-competing commitments are accounted for, is the main driving factor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4693D-7923-3E10-BBDC-1CA90D6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8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D8B1-27D3-9457-D462-F32AF330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External Loan Repayment Programs (LRP)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1D12-6AD0-DA8F-ED69-5178B93EF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0051"/>
            <a:ext cx="3886200" cy="4320903"/>
          </a:xfrm>
        </p:spPr>
        <p:txBody>
          <a:bodyPr/>
          <a:lstStyle/>
          <a:p>
            <a:r>
              <a:rPr lang="en-US" sz="1800" dirty="0"/>
              <a:t>We also support trainees through participating in the NIH External Loan Repayment Programs (</a:t>
            </a:r>
            <a:r>
              <a:rPr lang="en-US" sz="1800" dirty="0">
                <a:hlinkClick r:id="rId3"/>
              </a:rPr>
              <a:t>Home Page | National Institutes of Health | Division of Loan Repayment</a:t>
            </a:r>
            <a:r>
              <a:rPr lang="en-US" sz="1800" dirty="0"/>
              <a:t>)</a:t>
            </a:r>
          </a:p>
          <a:p>
            <a:r>
              <a:rPr lang="en-US" sz="1800" dirty="0"/>
              <a:t>These funds go out directly to applicants who commit to pursuing research.</a:t>
            </a:r>
          </a:p>
          <a:p>
            <a:r>
              <a:rPr lang="en-US" sz="1800" dirty="0"/>
              <a:t>There are 6 different LRP programs and NICHD has expanded our participation and funding over the recent years.</a:t>
            </a:r>
          </a:p>
          <a:p>
            <a:pPr marL="0" indent="0">
              <a:buNone/>
            </a:pPr>
            <a:r>
              <a:rPr lang="en-US" sz="1200" dirty="0"/>
              <a:t>*Data from NIH financial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786F3-724C-EA88-3082-8CE3F74B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 descr="Line graph showing NICHD funding for the Loan Repayment Program from 2019 to 2024.  Begins at $5.3 million and rises over time to approximately $9.6 million.">
            <a:extLst>
              <a:ext uri="{FF2B5EF4-FFF2-40B4-BE49-F238E27FC236}">
                <a16:creationId xmlns:a16="http://schemas.microsoft.com/office/drawing/2014/main" id="{39573307-0C17-C299-6A4B-3E27CC8E72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5615353"/>
              </p:ext>
            </p:extLst>
          </p:nvPr>
        </p:nvGraphicFramePr>
        <p:xfrm>
          <a:off x="4629150" y="1695450"/>
          <a:ext cx="38862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38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30B157-B686-C946-478B-185175C9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F5AA20-5B78-6A4E-FA83-2240E860C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Budget Process</a:t>
            </a:r>
          </a:p>
          <a:p>
            <a:r>
              <a:rPr lang="en-US" dirty="0"/>
              <a:t>Budget Process at NIH</a:t>
            </a:r>
          </a:p>
          <a:p>
            <a:r>
              <a:rPr lang="en-US" dirty="0"/>
              <a:t> The Mechanism Table</a:t>
            </a:r>
          </a:p>
          <a:p>
            <a:r>
              <a:rPr lang="en-US" dirty="0"/>
              <a:t> Mandated Programs</a:t>
            </a:r>
          </a:p>
          <a:p>
            <a:r>
              <a:rPr lang="en-US" dirty="0"/>
              <a:t>Grant Budgets, Allocations and Paylines</a:t>
            </a:r>
          </a:p>
          <a:p>
            <a:r>
              <a:rPr lang="en-US" dirty="0"/>
              <a:t> Research Project Grants (e.g., R01) – Set-Asides and Allocation Estimates</a:t>
            </a:r>
          </a:p>
          <a:p>
            <a:r>
              <a:rPr lang="en-US" dirty="0"/>
              <a:t> Other Mechanisms</a:t>
            </a:r>
          </a:p>
        </p:txBody>
      </p:sp>
    </p:spTree>
    <p:extLst>
      <p:ext uri="{BB962C8B-B14F-4D97-AF65-F5344CB8AC3E}">
        <p14:creationId xmlns:p14="http://schemas.microsoft.com/office/powerpoint/2010/main" val="224256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0D2C3A-5CB5-FDEA-DA92-38CAF41B5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6330F-9847-3E05-C488-2773DAA3C1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37DFEC7B-BA41-AE4F-A7EE-87A56D6A0A9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2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88A5-9815-F7DD-35BD-1B304858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Budget Process: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109C-DCD0-7F72-2AF5-EFE8292C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1277655"/>
            <a:ext cx="6297495" cy="47376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Agencies begin developing budget requests over 1 year in advance of the beginning of the fiscal year (FY)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Work is currently beginning on the FY 26 President’s Budget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 President’s Budget contains proposals to the Congress which may or may not be adopted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Congressional Justification (CJ) is traditionally sent to Congress on the 1</a:t>
            </a:r>
            <a:r>
              <a:rPr lang="en-US" sz="2000" baseline="30000" dirty="0"/>
              <a:t>st</a:t>
            </a:r>
            <a:r>
              <a:rPr lang="en-US" sz="2000" dirty="0"/>
              <a:t> Monday in February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Congress holds appropriation hearings in the spring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Committees work in the summer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Goal is for Congress to appropriate funds by Oct. 1</a:t>
            </a:r>
            <a:r>
              <a:rPr lang="en-US" sz="2000" baseline="30000" dirty="0"/>
              <a:t>st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Continuing Resolutions (CRs) occurs when the process is delayed and funds are not appropriated by October 1</a:t>
            </a:r>
            <a:r>
              <a:rPr lang="en-US" sz="2000" baseline="30000" dirty="0"/>
              <a:t>st</a:t>
            </a:r>
            <a:r>
              <a:rPr lang="en-US" sz="2000" dirty="0"/>
              <a:t>.  NICHD is currently under a CR until March 14,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542E3-1721-4924-D4F6-D9F4EA30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63628-11B5-9754-C4B8-11BACBA40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016" y="606478"/>
            <a:ext cx="2268532" cy="18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8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D5405C-70FC-A0F1-2BE0-061E4BA9B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at NIH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817237-04B0-A1BC-76DC-E35788A98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985E1-3D54-F9B3-700A-098F27BA6E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37DFEC7B-BA41-AE4F-A7EE-87A56D6A0A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F562F8-153B-3674-A81E-A775F9C2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7160"/>
            <a:ext cx="7891272" cy="1325880"/>
          </a:xfrm>
        </p:spPr>
        <p:txBody>
          <a:bodyPr anchor="t">
            <a:normAutofit/>
          </a:bodyPr>
          <a:lstStyle/>
          <a:p>
            <a:r>
              <a:rPr lang="en-US" dirty="0"/>
              <a:t>Budget Roles at NIH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CDD4D0F-21F4-8858-DE5F-6778BAEC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7DFEC7B-BA41-AE4F-A7EE-87A56D6A0A9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8" name="Picture Placeholder 7">
            <a:extLst>
              <a:ext uri="{FF2B5EF4-FFF2-40B4-BE49-F238E27FC236}">
                <a16:creationId xmlns:a16="http://schemas.microsoft.com/office/drawing/2014/main" id="{CC638CDE-9E4C-2335-9848-C7E953F44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29404"/>
              </p:ext>
            </p:extLst>
          </p:nvPr>
        </p:nvGraphicFramePr>
        <p:xfrm>
          <a:off x="628650" y="1463039"/>
          <a:ext cx="7886700" cy="455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35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1C28-FE23-0CF1-B512-ECAF099A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7160"/>
            <a:ext cx="7891272" cy="752188"/>
          </a:xfrm>
        </p:spPr>
        <p:txBody>
          <a:bodyPr/>
          <a:lstStyle/>
          <a:p>
            <a:r>
              <a:rPr lang="en-US" dirty="0"/>
              <a:t>IC Operating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DEDB7-270F-98AC-FC23-ADA4239B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9349"/>
            <a:ext cx="7886700" cy="512600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When ICs receive a full year budget or full year CR the IC must submit a plan (the Operating Plan) to NIH Office of Budget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Final spending for a fiscal year is reconciled in comparison to the Plan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are prohibited from overspending our appropriation and try to spend as much as possible as unspent funds usually cannot be spent in the next fiscal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5B4F0-23BB-3391-2C0A-0A30DA14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0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E931-5165-558D-81B3-E97FA046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 Mechanism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2B5A-1C70-FA7C-B7E7-F8A2D2F8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1184"/>
            <a:ext cx="7886700" cy="484417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The plan for the year is displayed in detail in a Mechanism Table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Mechanism Table accounts for the ways the IC will use the budget (grants, contracts, intramural research, training, administrative costs of the IC)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initial Mechanism Table is developed as a part of the President’s Budget and is revised to reflect actual appropriations or changes in the Operating plan by the 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Mechanism Table can be updated each quarter and is used at the end of the fiscal year to reflect actual spending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Because the Institutes vary in the way they support science, this allows us to compare budgets across the same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F807A-552D-9083-675D-5E42117B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EC7B-BA41-AE4F-A7EE-87A56D6A0A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4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8009" y="480768"/>
            <a:ext cx="6172200" cy="536972"/>
          </a:xfrm>
        </p:spPr>
        <p:txBody>
          <a:bodyPr>
            <a:noAutofit/>
          </a:bodyPr>
          <a:lstStyle/>
          <a:p>
            <a:r>
              <a:rPr lang="en-US" sz="2250" dirty="0"/>
              <a:t>Mechanism Table – FY 23 and FY 24 Actuals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1F86-E1D0-45DA-B9E9-3A8CD3D8AAFA}" type="slidenum">
              <a:rPr lang="en-US">
                <a:solidFill>
                  <a:srgbClr val="FFFFFF"/>
                </a:solidFill>
                <a:latin typeface="Arial"/>
              </a:rPr>
              <a:pPr/>
              <a:t>8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BB64E3-0CC6-C784-C01F-14F457B69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08484"/>
              </p:ext>
            </p:extLst>
          </p:nvPr>
        </p:nvGraphicFramePr>
        <p:xfrm>
          <a:off x="870857" y="1441015"/>
          <a:ext cx="6858000" cy="4659084"/>
        </p:xfrm>
        <a:graphic>
          <a:graphicData uri="http://schemas.openxmlformats.org/drawingml/2006/table">
            <a:tbl>
              <a:tblPr firstRow="1" firstCol="1" bandRow="1"/>
              <a:tblGrid>
                <a:gridCol w="2467766">
                  <a:extLst>
                    <a:ext uri="{9D8B030D-6E8A-4147-A177-3AD203B41FA5}">
                      <a16:colId xmlns:a16="http://schemas.microsoft.com/office/drawing/2014/main" val="2796930774"/>
                    </a:ext>
                  </a:extLst>
                </a:gridCol>
                <a:gridCol w="978196">
                  <a:extLst>
                    <a:ext uri="{9D8B030D-6E8A-4147-A177-3AD203B41FA5}">
                      <a16:colId xmlns:a16="http://schemas.microsoft.com/office/drawing/2014/main" val="922755749"/>
                    </a:ext>
                  </a:extLst>
                </a:gridCol>
                <a:gridCol w="1307804">
                  <a:extLst>
                    <a:ext uri="{9D8B030D-6E8A-4147-A177-3AD203B41FA5}">
                      <a16:colId xmlns:a16="http://schemas.microsoft.com/office/drawing/2014/main" val="570294477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964801020"/>
                    </a:ext>
                  </a:extLst>
                </a:gridCol>
                <a:gridCol w="1168569">
                  <a:extLst>
                    <a:ext uri="{9D8B030D-6E8A-4147-A177-3AD203B41FA5}">
                      <a16:colId xmlns:a16="http://schemas.microsoft.com/office/drawing/2014/main" val="3442665450"/>
                    </a:ext>
                  </a:extLst>
                </a:gridCol>
              </a:tblGrid>
              <a:tr h="146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 23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 24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0918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MECHANISM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Actuals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Actuals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62224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 Grants: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3467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 Projects: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012075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Noncompeting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1,319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698,731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1,269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716,390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079278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Administrative supplements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(92)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22,107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(79)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9,850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772254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Competing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244,555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236,808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089045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Subtotal, RPGs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1,819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965,393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1,769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963,049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48622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SBIR/STTR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51,684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51,405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48765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Subtotal, RPGs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1,909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1,017,078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1,839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1,014,454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788018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 Centers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06240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Specialized/comprehensive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57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88,002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58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98,291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530510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Biotechnology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5,271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5,250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719467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Comparative medicine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513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450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078208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Subtotal, Centers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93,786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61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103,991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388904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Other Research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111240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Research careers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253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43,359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247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45,338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050850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Cooperative clinical research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52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22,394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52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23,252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755457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Other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125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56,752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124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54,863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456095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Subtotal, Other Research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122,506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423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123,454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72289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Total Research Grants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2,399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1,233,369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2,323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1,241,898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964140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 Training: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85418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Individual awards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285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13,901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292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15,003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630115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Institutional awards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25,527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25,335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061186"/>
                  </a:ext>
                </a:extLst>
              </a:tr>
              <a:tr h="205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Total, Training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695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39,428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681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40,338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62503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 &amp; development contracts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130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158,389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122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155,708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16842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(SBIR/STTR) non-add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(643)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975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479570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Intramural research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230,042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284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225,237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079988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 management and support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282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86,490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308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94,603 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95376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(SBIR/STTR) non-add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(269)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(282)</a:t>
                      </a:r>
                    </a:p>
                  </a:txBody>
                  <a:tcPr marL="29458" marR="294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28177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Total, NICHD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1,747,719 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1,757,784</a:t>
                      </a:r>
                    </a:p>
                  </a:txBody>
                  <a:tcPr marL="29458" marR="29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9503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2E1A9F-C0F2-711A-FF4D-160D7F3375CD}"/>
              </a:ext>
            </a:extLst>
          </p:cNvPr>
          <p:cNvSpPr txBox="1"/>
          <p:nvPr/>
        </p:nvSpPr>
        <p:spPr>
          <a:xfrm>
            <a:off x="870857" y="1097284"/>
            <a:ext cx="6858000" cy="37035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INSTITUTES OF HEALTH</a:t>
            </a:r>
            <a:endParaRPr lang="en-US" sz="9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Eunice Kennedy Shriver National Institute of Child Health and Human Development</a:t>
            </a:r>
            <a:endParaRPr lang="en-US" sz="9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i="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(Dollars in Thousands)</a:t>
            </a:r>
            <a:endParaRPr lang="en-US" sz="9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i="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Mechanism -- Total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005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52425"/>
            <a:ext cx="7162800" cy="1081910"/>
          </a:xfrm>
        </p:spPr>
        <p:txBody>
          <a:bodyPr/>
          <a:lstStyle/>
          <a:p>
            <a:pPr algn="ctr"/>
            <a:r>
              <a:rPr lang="en-US" dirty="0"/>
              <a:t>NICHD FY 24 Budget At A Glance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3BFAED-B529-456A-A7B1-9427996AB3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2105" y="973477"/>
            <a:ext cx="5916216" cy="508659"/>
          </a:xfrm>
        </p:spPr>
        <p:txBody>
          <a:bodyPr/>
          <a:lstStyle/>
          <a:p>
            <a:pPr algn="ctr"/>
            <a:r>
              <a:rPr lang="en-US" sz="1200" dirty="0"/>
              <a:t>NICHD Funds by Mechanism FY 2024</a:t>
            </a:r>
          </a:p>
        </p:txBody>
      </p:sp>
      <p:graphicFrame>
        <p:nvGraphicFramePr>
          <p:cNvPr id="5" name="Chart 4" descr="Pie Chart showing estimated FY 24 NICHD funds by mechanism.  Research Projects (RPGs) 55%; R&amp;D Contracts 9%; Training (Fs and Ts) 2%; Other Research 3%; Coop Clinical (UG1) 1%; Careers (Ks) 3%; Centers 6%; SBIR/STTR 3%; Intramural Research 13%; Research Management and Support 5%">
            <a:extLst>
              <a:ext uri="{FF2B5EF4-FFF2-40B4-BE49-F238E27FC236}">
                <a16:creationId xmlns:a16="http://schemas.microsoft.com/office/drawing/2014/main" id="{E68085B2-6F3F-4B26-BDF6-00DC48E60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25803"/>
              </p:ext>
            </p:extLst>
          </p:nvPr>
        </p:nvGraphicFramePr>
        <p:xfrm>
          <a:off x="417513" y="1282700"/>
          <a:ext cx="8308974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1F86-E1D0-45DA-B9E9-3A8CD3D8AAFA}" type="slidenum">
              <a:rPr lang="en-US">
                <a:solidFill>
                  <a:srgbClr val="FFFFFF"/>
                </a:solidFill>
                <a:latin typeface="Arial"/>
              </a:rPr>
              <a:pPr/>
              <a:t>9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84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954F7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ctr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EC99A2D4-7C78-5F49-8E46-737D3E7D891F}" vid="{CCB73688-5F0E-3A48-9755-392389872C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A43F6A8B26A40A510EA02FEB8EE42" ma:contentTypeVersion="2" ma:contentTypeDescription="Create a new document." ma:contentTypeScope="" ma:versionID="5c6edc9fb24f68d488900f4450836c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c7d33ce25a6418ff30fbd01e011d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020E3-A632-48E0-B338-C41B1653D9C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CB0ABAA-2AA2-4B36-99FF-AFF3DECD0C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BF120-253A-465F-AC93-BC6FF39A45EF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E565852-D27F-4B87-975D-541B3355C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{773AD03A-FE31-DF4B-B0CD-71A8775EFDB6}tf16401378</Template>
  <TotalTime>8922</TotalTime>
  <Words>1763</Words>
  <Application>Microsoft Office PowerPoint</Application>
  <PresentationFormat>On-screen Show (4:3)</PresentationFormat>
  <Paragraphs>439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Wingdings</vt:lpstr>
      <vt:lpstr>Office Theme</vt:lpstr>
      <vt:lpstr>Introduction to the NICHD Budget </vt:lpstr>
      <vt:lpstr>Outline</vt:lpstr>
      <vt:lpstr>Federal Budget Process: Timeline</vt:lpstr>
      <vt:lpstr>Budget at NIH</vt:lpstr>
      <vt:lpstr>Budget Roles at NIH</vt:lpstr>
      <vt:lpstr>IC Operating Plan</vt:lpstr>
      <vt:lpstr>IC Mechanism Table</vt:lpstr>
      <vt:lpstr>Mechanism Table – FY 23 and FY 24 Actuals</vt:lpstr>
      <vt:lpstr>NICHD FY 24 Budget At A Glance</vt:lpstr>
      <vt:lpstr>Other Considerations when Building a Budget</vt:lpstr>
      <vt:lpstr>FY2024 Intramural and RMS Budget Snapshots</vt:lpstr>
      <vt:lpstr>Grant Budgets, Allocations and Paylines</vt:lpstr>
      <vt:lpstr>Determining a Budget for Grants</vt:lpstr>
      <vt:lpstr>Developing RPG Allocations</vt:lpstr>
      <vt:lpstr>Developing RPG allocations (cont.)</vt:lpstr>
      <vt:lpstr>R01 Success Rates 2019 to 2024 (est)</vt:lpstr>
      <vt:lpstr>Early Stage Investigator Funding</vt:lpstr>
      <vt:lpstr>Developing Paylines for Other Mechanisms</vt:lpstr>
      <vt:lpstr>NIH External Loan Repayment Programs (LRP)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NICHD Budget - January 2025</dc:title>
  <dc:subject>Introduction to the NICHD Budget</dc:subject>
  <dc:creator>Eunice Kennedy Shriver National Institute of Child Health and Human Development</dc:creator>
  <cp:keywords/>
  <dc:description/>
  <cp:lastModifiedBy>Clark, Alexis (NIH/NICHD) [E]</cp:lastModifiedBy>
  <cp:revision>286</cp:revision>
  <cp:lastPrinted>2019-08-01T15:29:10Z</cp:lastPrinted>
  <dcterms:created xsi:type="dcterms:W3CDTF">2019-07-02T20:07:33Z</dcterms:created>
  <dcterms:modified xsi:type="dcterms:W3CDTF">2024-12-30T16:55:21Z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pyright Status ">
    <vt:lpwstr>Public Domain</vt:lpwstr>
  </property>
  <property fmtid="{D5CDD505-2E9C-101B-9397-08002B2CF9AE}" pid="4" name="MediaServiceImageTags">
    <vt:lpwstr/>
  </property>
  <property fmtid="{D5CDD505-2E9C-101B-9397-08002B2CF9AE}" pid="5" name="ContentTypeId">
    <vt:lpwstr>0x010100D6AA43F6A8B26A40A510EA02FEB8EE42</vt:lpwstr>
  </property>
  <property fmtid="{D5CDD505-2E9C-101B-9397-08002B2CF9AE}" pid="6" name="Copyright Status">
    <vt:lpwstr>Public Domain</vt:lpwstr>
  </property>
</Properties>
</file>